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66" r:id="rId5"/>
    <p:sldId id="263" r:id="rId6"/>
    <p:sldId id="267" r:id="rId7"/>
    <p:sldId id="269" r:id="rId8"/>
    <p:sldId id="270" r:id="rId9"/>
    <p:sldId id="268" r:id="rId10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7" autoAdjust="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B98E2-23B0-498C-ADDB-B88518F95D2D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3CFE9-0F8A-4079-AA96-50194DBE7251}">
      <dgm:prSet phldrT="[Text]"/>
      <dgm:spPr/>
      <dgm:t>
        <a:bodyPr/>
        <a:lstStyle/>
        <a:p>
          <a:r>
            <a:rPr lang="sr-Cyrl-RS" b="1" dirty="0" smtClean="0"/>
            <a:t>УСД</a:t>
          </a:r>
          <a:r>
            <a:rPr lang="en-US" b="1" dirty="0" smtClean="0"/>
            <a:t> 0.5 </a:t>
          </a:r>
          <a:r>
            <a:rPr lang="sr-Cyrl-RS" b="1" dirty="0" smtClean="0"/>
            <a:t>милиона</a:t>
          </a:r>
          <a:endParaRPr lang="en-US" b="1" dirty="0"/>
        </a:p>
      </dgm:t>
    </dgm:pt>
    <dgm:pt modelId="{64928E34-4116-483C-8B50-BAFB69399E71}" type="parTrans" cxnId="{4FA7EA05-4D46-4194-9FD5-80586F4763DF}">
      <dgm:prSet/>
      <dgm:spPr/>
      <dgm:t>
        <a:bodyPr/>
        <a:lstStyle/>
        <a:p>
          <a:endParaRPr lang="en-US"/>
        </a:p>
      </dgm:t>
    </dgm:pt>
    <dgm:pt modelId="{ADDD65D7-FBF2-4077-84FC-1F50C7AE2E80}" type="sibTrans" cxnId="{4FA7EA05-4D46-4194-9FD5-80586F4763DF}">
      <dgm:prSet/>
      <dgm:spPr/>
      <dgm:t>
        <a:bodyPr/>
        <a:lstStyle/>
        <a:p>
          <a:endParaRPr lang="en-US"/>
        </a:p>
      </dgm:t>
    </dgm:pt>
    <dgm:pt modelId="{CBE48341-5262-48FC-9783-AC4455711F85}">
      <dgm:prSet phldrT="[Text]"/>
      <dgm:spPr/>
      <dgm:t>
        <a:bodyPr/>
        <a:lstStyle/>
        <a:p>
          <a:r>
            <a:rPr lang="sr-Cyrl-RS" b="1" dirty="0" smtClean="0"/>
            <a:t>УСД</a:t>
          </a:r>
          <a:r>
            <a:rPr lang="en-US" b="1" dirty="0" smtClean="0"/>
            <a:t> 0.5 </a:t>
          </a:r>
          <a:r>
            <a:rPr lang="sr-Cyrl-RS" b="1" dirty="0" smtClean="0"/>
            <a:t>милиона</a:t>
          </a:r>
          <a:endParaRPr lang="en-US" b="1" dirty="0"/>
        </a:p>
      </dgm:t>
    </dgm:pt>
    <dgm:pt modelId="{5727F531-A9FC-4BBC-A87C-3D790F38573E}" type="parTrans" cxnId="{DF91B4E4-F830-4F7C-A9D3-435733C5160F}">
      <dgm:prSet/>
      <dgm:spPr/>
      <dgm:t>
        <a:bodyPr/>
        <a:lstStyle/>
        <a:p>
          <a:endParaRPr lang="en-US"/>
        </a:p>
      </dgm:t>
    </dgm:pt>
    <dgm:pt modelId="{C6F573F3-F66A-468B-9110-80BCC698EA04}" type="sibTrans" cxnId="{DF91B4E4-F830-4F7C-A9D3-435733C5160F}">
      <dgm:prSet/>
      <dgm:spPr/>
      <dgm:t>
        <a:bodyPr/>
        <a:lstStyle/>
        <a:p>
          <a:endParaRPr lang="en-US"/>
        </a:p>
      </dgm:t>
    </dgm:pt>
    <dgm:pt modelId="{DED957FA-053A-433D-AA30-A1ECDDB6E9A1}">
      <dgm:prSet phldrT="[Text]"/>
      <dgm:spPr/>
      <dgm:t>
        <a:bodyPr/>
        <a:lstStyle/>
        <a:p>
          <a:r>
            <a:rPr lang="sr-Cyrl-RS" b="1" dirty="0" smtClean="0"/>
            <a:t>ЕУР </a:t>
          </a:r>
          <a:r>
            <a:rPr lang="en-US" b="1" dirty="0" smtClean="0"/>
            <a:t>0.2 </a:t>
          </a:r>
          <a:r>
            <a:rPr lang="sr-Cyrl-RS" b="1" dirty="0" smtClean="0"/>
            <a:t>милиона</a:t>
          </a:r>
          <a:endParaRPr lang="en-US" b="1" dirty="0"/>
        </a:p>
      </dgm:t>
    </dgm:pt>
    <dgm:pt modelId="{83D3F9D3-B397-4690-A789-5D354EB554D9}" type="parTrans" cxnId="{02FAA674-29C2-4442-8A92-EF42B651D578}">
      <dgm:prSet/>
      <dgm:spPr/>
      <dgm:t>
        <a:bodyPr/>
        <a:lstStyle/>
        <a:p>
          <a:endParaRPr lang="en-US"/>
        </a:p>
      </dgm:t>
    </dgm:pt>
    <dgm:pt modelId="{BE317E67-9B90-45C3-AB90-1585D59F35EF}" type="sibTrans" cxnId="{02FAA674-29C2-4442-8A92-EF42B651D578}">
      <dgm:prSet/>
      <dgm:spPr/>
      <dgm:t>
        <a:bodyPr/>
        <a:lstStyle/>
        <a:p>
          <a:endParaRPr lang="en-US"/>
        </a:p>
      </dgm:t>
    </dgm:pt>
    <dgm:pt modelId="{60B481A4-E3A5-40A1-9ED9-05B220A2F3CE}">
      <dgm:prSet phldrT="[Text]"/>
      <dgm:spPr/>
      <dgm:t>
        <a:bodyPr/>
        <a:lstStyle/>
        <a:p>
          <a:r>
            <a:rPr lang="sr-Cyrl-RS" b="1" dirty="0" smtClean="0"/>
            <a:t>ЕУР </a:t>
          </a:r>
          <a:r>
            <a:rPr lang="en-US" b="1" dirty="0" smtClean="0"/>
            <a:t>0.4 </a:t>
          </a:r>
          <a:r>
            <a:rPr lang="sr-Cyrl-RS" b="1" dirty="0" smtClean="0"/>
            <a:t>милиона</a:t>
          </a:r>
          <a:endParaRPr lang="en-US" b="1" dirty="0"/>
        </a:p>
      </dgm:t>
    </dgm:pt>
    <dgm:pt modelId="{ADAFE88F-7342-4CDF-B7BC-3F0EB2B247E3}" type="parTrans" cxnId="{64ECC433-A75E-4A1D-8083-AADE2C809855}">
      <dgm:prSet/>
      <dgm:spPr/>
      <dgm:t>
        <a:bodyPr/>
        <a:lstStyle/>
        <a:p>
          <a:endParaRPr lang="en-US"/>
        </a:p>
      </dgm:t>
    </dgm:pt>
    <dgm:pt modelId="{D95DE521-99E8-4053-9005-093734FBF5FC}" type="sibTrans" cxnId="{64ECC433-A75E-4A1D-8083-AADE2C809855}">
      <dgm:prSet/>
      <dgm:spPr/>
      <dgm:t>
        <a:bodyPr/>
        <a:lstStyle/>
        <a:p>
          <a:endParaRPr lang="en-US"/>
        </a:p>
      </dgm:t>
    </dgm:pt>
    <dgm:pt modelId="{C01B18C4-E7D2-4293-90FF-F52939382B11}">
      <dgm:prSet/>
      <dgm:spPr/>
      <dgm:t>
        <a:bodyPr/>
        <a:lstStyle/>
        <a:p>
          <a:r>
            <a:rPr lang="sr-Cyrl-RS" b="1" dirty="0" smtClean="0"/>
            <a:t>ЕУР </a:t>
          </a:r>
          <a:r>
            <a:rPr lang="en-US" b="1" dirty="0" smtClean="0"/>
            <a:t>0.5 </a:t>
          </a:r>
          <a:r>
            <a:rPr lang="sr-Cyrl-RS" b="1" dirty="0" smtClean="0"/>
            <a:t>милиона</a:t>
          </a:r>
          <a:endParaRPr lang="en-US" b="1" dirty="0"/>
        </a:p>
      </dgm:t>
    </dgm:pt>
    <dgm:pt modelId="{DFFD1B6C-EC07-4456-ACA6-57C41BE52FCC}" type="parTrans" cxnId="{29A3C479-31A9-47EE-80FD-E3CCF98CBAB7}">
      <dgm:prSet/>
      <dgm:spPr/>
      <dgm:t>
        <a:bodyPr/>
        <a:lstStyle/>
        <a:p>
          <a:endParaRPr lang="en-US"/>
        </a:p>
      </dgm:t>
    </dgm:pt>
    <dgm:pt modelId="{C516FFE8-B5BF-4EA3-ACE5-80766BE47C67}" type="sibTrans" cxnId="{29A3C479-31A9-47EE-80FD-E3CCF98CBAB7}">
      <dgm:prSet/>
      <dgm:spPr/>
      <dgm:t>
        <a:bodyPr/>
        <a:lstStyle/>
        <a:p>
          <a:endParaRPr lang="en-US"/>
        </a:p>
      </dgm:t>
    </dgm:pt>
    <dgm:pt modelId="{78B02AE5-20EB-4133-B3C4-6EC51A480C05}">
      <dgm:prSet/>
      <dgm:spPr/>
      <dgm:t>
        <a:bodyPr/>
        <a:lstStyle/>
        <a:p>
          <a:r>
            <a:rPr lang="sr-Cyrl-RS" b="1" dirty="0" smtClean="0"/>
            <a:t>ЕУР </a:t>
          </a:r>
          <a:r>
            <a:rPr lang="en-US" b="1" dirty="0" smtClean="0"/>
            <a:t>6.1 </a:t>
          </a:r>
          <a:r>
            <a:rPr lang="sr-Cyrl-RS" b="1" dirty="0" smtClean="0"/>
            <a:t>милион</a:t>
          </a:r>
          <a:endParaRPr lang="en-US" b="1" dirty="0"/>
        </a:p>
      </dgm:t>
    </dgm:pt>
    <dgm:pt modelId="{F976FAF0-AE6B-4C68-8666-0EDC57A320E9}" type="parTrans" cxnId="{E35B0AFF-F574-4F7D-B4FC-E840656400E5}">
      <dgm:prSet/>
      <dgm:spPr/>
      <dgm:t>
        <a:bodyPr/>
        <a:lstStyle/>
        <a:p>
          <a:endParaRPr lang="en-US"/>
        </a:p>
      </dgm:t>
    </dgm:pt>
    <dgm:pt modelId="{6DBBE32B-000B-4977-B111-F0B37E0B1D3E}" type="sibTrans" cxnId="{E35B0AFF-F574-4F7D-B4FC-E840656400E5}">
      <dgm:prSet/>
      <dgm:spPr/>
      <dgm:t>
        <a:bodyPr/>
        <a:lstStyle/>
        <a:p>
          <a:endParaRPr lang="en-US"/>
        </a:p>
      </dgm:t>
    </dgm:pt>
    <dgm:pt modelId="{4BB5E015-C7AC-414C-8D21-C4440BBC0937}" type="pres">
      <dgm:prSet presAssocID="{B1CB98E2-23B0-498C-ADDB-B88518F95D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FD45FC-FF8E-4712-A81D-88DF14A4B475}" type="pres">
      <dgm:prSet presAssocID="{34E3CFE9-0F8A-4079-AA96-50194DBE72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2D0E-5824-4BDB-851E-5F485D2B2064}" type="pres">
      <dgm:prSet presAssocID="{34E3CFE9-0F8A-4079-AA96-50194DBE7251}" presName="spNode" presStyleCnt="0"/>
      <dgm:spPr/>
    </dgm:pt>
    <dgm:pt modelId="{9DE29F65-770A-40E6-9AD5-09C7EDFDE3BF}" type="pres">
      <dgm:prSet presAssocID="{ADDD65D7-FBF2-4077-84FC-1F50C7AE2E8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39D006DA-A201-4158-9B7B-41497F80ACC5}" type="pres">
      <dgm:prSet presAssocID="{78B02AE5-20EB-4133-B3C4-6EC51A480C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C2091-EA59-4D59-8C86-037E1BA44315}" type="pres">
      <dgm:prSet presAssocID="{78B02AE5-20EB-4133-B3C4-6EC51A480C05}" presName="spNode" presStyleCnt="0"/>
      <dgm:spPr/>
    </dgm:pt>
    <dgm:pt modelId="{6A334A95-0038-4117-8956-4E894512D15D}" type="pres">
      <dgm:prSet presAssocID="{6DBBE32B-000B-4977-B111-F0B37E0B1D3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74F015C-B2ED-4F75-9285-DF85DAD016BF}" type="pres">
      <dgm:prSet presAssocID="{C01B18C4-E7D2-4293-90FF-F52939382B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B573A-CEBD-493A-ACB8-1223E3DE0C79}" type="pres">
      <dgm:prSet presAssocID="{C01B18C4-E7D2-4293-90FF-F52939382B11}" presName="spNode" presStyleCnt="0"/>
      <dgm:spPr/>
    </dgm:pt>
    <dgm:pt modelId="{575671AA-A733-44F0-A7D3-0C9D16E6BDA8}" type="pres">
      <dgm:prSet presAssocID="{C516FFE8-B5BF-4EA3-ACE5-80766BE47C6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B949CBB-BAC7-4CEA-B6D3-55FB90083028}" type="pres">
      <dgm:prSet presAssocID="{CBE48341-5262-48FC-9783-AC4455711F8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87CBD-5BD5-47BC-9429-FD5F5499EF50}" type="pres">
      <dgm:prSet presAssocID="{CBE48341-5262-48FC-9783-AC4455711F85}" presName="spNode" presStyleCnt="0"/>
      <dgm:spPr/>
    </dgm:pt>
    <dgm:pt modelId="{793FEAEA-3C61-4F86-A92B-BC1B58DD04F3}" type="pres">
      <dgm:prSet presAssocID="{C6F573F3-F66A-468B-9110-80BCC698EA0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EE115128-617B-4714-974B-C03B7402C56C}" type="pres">
      <dgm:prSet presAssocID="{DED957FA-053A-433D-AA30-A1ECDDB6E9A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E7DF4-0E5E-46FC-B9E7-9469419BB0A7}" type="pres">
      <dgm:prSet presAssocID="{DED957FA-053A-433D-AA30-A1ECDDB6E9A1}" presName="spNode" presStyleCnt="0"/>
      <dgm:spPr/>
    </dgm:pt>
    <dgm:pt modelId="{1824A5D7-033A-4E88-8FA8-D8DC8D97656D}" type="pres">
      <dgm:prSet presAssocID="{BE317E67-9B90-45C3-AB90-1585D59F35EF}" presName="sibTrans" presStyleLbl="sibTrans1D1" presStyleIdx="4" presStyleCnt="6"/>
      <dgm:spPr/>
      <dgm:t>
        <a:bodyPr/>
        <a:lstStyle/>
        <a:p>
          <a:endParaRPr lang="en-US"/>
        </a:p>
      </dgm:t>
    </dgm:pt>
    <dgm:pt modelId="{12A0DEEB-44EA-4935-A0E9-38A0CE27C571}" type="pres">
      <dgm:prSet presAssocID="{60B481A4-E3A5-40A1-9ED9-05B220A2F3C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352AD-3485-42B2-AA7D-DD3CF0286D9A}" type="pres">
      <dgm:prSet presAssocID="{60B481A4-E3A5-40A1-9ED9-05B220A2F3CE}" presName="spNode" presStyleCnt="0"/>
      <dgm:spPr/>
    </dgm:pt>
    <dgm:pt modelId="{7815A0A8-3CB3-48A2-AFB5-61AED11799FA}" type="pres">
      <dgm:prSet presAssocID="{D95DE521-99E8-4053-9005-093734FBF5FC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F08A7C8-87B4-475D-9620-CADB6374AC5C}" type="presOf" srcId="{ADDD65D7-FBF2-4077-84FC-1F50C7AE2E80}" destId="{9DE29F65-770A-40E6-9AD5-09C7EDFDE3BF}" srcOrd="0" destOrd="0" presId="urn:microsoft.com/office/officeart/2005/8/layout/cycle6"/>
    <dgm:cxn modelId="{4FA7EA05-4D46-4194-9FD5-80586F4763DF}" srcId="{B1CB98E2-23B0-498C-ADDB-B88518F95D2D}" destId="{34E3CFE9-0F8A-4079-AA96-50194DBE7251}" srcOrd="0" destOrd="0" parTransId="{64928E34-4116-483C-8B50-BAFB69399E71}" sibTransId="{ADDD65D7-FBF2-4077-84FC-1F50C7AE2E80}"/>
    <dgm:cxn modelId="{5162FDFD-4893-48E1-8591-3044922DB6C5}" type="presOf" srcId="{BE317E67-9B90-45C3-AB90-1585D59F35EF}" destId="{1824A5D7-033A-4E88-8FA8-D8DC8D97656D}" srcOrd="0" destOrd="0" presId="urn:microsoft.com/office/officeart/2005/8/layout/cycle6"/>
    <dgm:cxn modelId="{507984D6-820D-4956-8AED-FA7A0B254AED}" type="presOf" srcId="{C6F573F3-F66A-468B-9110-80BCC698EA04}" destId="{793FEAEA-3C61-4F86-A92B-BC1B58DD04F3}" srcOrd="0" destOrd="0" presId="urn:microsoft.com/office/officeart/2005/8/layout/cycle6"/>
    <dgm:cxn modelId="{29A3C479-31A9-47EE-80FD-E3CCF98CBAB7}" srcId="{B1CB98E2-23B0-498C-ADDB-B88518F95D2D}" destId="{C01B18C4-E7D2-4293-90FF-F52939382B11}" srcOrd="2" destOrd="0" parTransId="{DFFD1B6C-EC07-4456-ACA6-57C41BE52FCC}" sibTransId="{C516FFE8-B5BF-4EA3-ACE5-80766BE47C67}"/>
    <dgm:cxn modelId="{D3C8E6CA-1087-4EAC-A051-582EA781B18E}" type="presOf" srcId="{60B481A4-E3A5-40A1-9ED9-05B220A2F3CE}" destId="{12A0DEEB-44EA-4935-A0E9-38A0CE27C571}" srcOrd="0" destOrd="0" presId="urn:microsoft.com/office/officeart/2005/8/layout/cycle6"/>
    <dgm:cxn modelId="{0591B765-D152-4FD2-AD53-42DCDD0ED612}" type="presOf" srcId="{DED957FA-053A-433D-AA30-A1ECDDB6E9A1}" destId="{EE115128-617B-4714-974B-C03B7402C56C}" srcOrd="0" destOrd="0" presId="urn:microsoft.com/office/officeart/2005/8/layout/cycle6"/>
    <dgm:cxn modelId="{AC0782F9-102D-4DBC-A293-708328DD252F}" type="presOf" srcId="{B1CB98E2-23B0-498C-ADDB-B88518F95D2D}" destId="{4BB5E015-C7AC-414C-8D21-C4440BBC0937}" srcOrd="0" destOrd="0" presId="urn:microsoft.com/office/officeart/2005/8/layout/cycle6"/>
    <dgm:cxn modelId="{64ECC433-A75E-4A1D-8083-AADE2C809855}" srcId="{B1CB98E2-23B0-498C-ADDB-B88518F95D2D}" destId="{60B481A4-E3A5-40A1-9ED9-05B220A2F3CE}" srcOrd="5" destOrd="0" parTransId="{ADAFE88F-7342-4CDF-B7BC-3F0EB2B247E3}" sibTransId="{D95DE521-99E8-4053-9005-093734FBF5FC}"/>
    <dgm:cxn modelId="{E35B0AFF-F574-4F7D-B4FC-E840656400E5}" srcId="{B1CB98E2-23B0-498C-ADDB-B88518F95D2D}" destId="{78B02AE5-20EB-4133-B3C4-6EC51A480C05}" srcOrd="1" destOrd="0" parTransId="{F976FAF0-AE6B-4C68-8666-0EDC57A320E9}" sibTransId="{6DBBE32B-000B-4977-B111-F0B37E0B1D3E}"/>
    <dgm:cxn modelId="{43386319-2887-483A-AF80-7CC50C9BBF54}" type="presOf" srcId="{6DBBE32B-000B-4977-B111-F0B37E0B1D3E}" destId="{6A334A95-0038-4117-8956-4E894512D15D}" srcOrd="0" destOrd="0" presId="urn:microsoft.com/office/officeart/2005/8/layout/cycle6"/>
    <dgm:cxn modelId="{95296611-F9CE-413C-B144-DAE8F40E120C}" type="presOf" srcId="{D95DE521-99E8-4053-9005-093734FBF5FC}" destId="{7815A0A8-3CB3-48A2-AFB5-61AED11799FA}" srcOrd="0" destOrd="0" presId="urn:microsoft.com/office/officeart/2005/8/layout/cycle6"/>
    <dgm:cxn modelId="{B0E15E29-F6E6-4CAB-9EEF-FED2D351FE77}" type="presOf" srcId="{34E3CFE9-0F8A-4079-AA96-50194DBE7251}" destId="{69FD45FC-FF8E-4712-A81D-88DF14A4B475}" srcOrd="0" destOrd="0" presId="urn:microsoft.com/office/officeart/2005/8/layout/cycle6"/>
    <dgm:cxn modelId="{02FAA674-29C2-4442-8A92-EF42B651D578}" srcId="{B1CB98E2-23B0-498C-ADDB-B88518F95D2D}" destId="{DED957FA-053A-433D-AA30-A1ECDDB6E9A1}" srcOrd="4" destOrd="0" parTransId="{83D3F9D3-B397-4690-A789-5D354EB554D9}" sibTransId="{BE317E67-9B90-45C3-AB90-1585D59F35EF}"/>
    <dgm:cxn modelId="{5FE66DE1-5968-4B9A-A52E-0D47C4D8A603}" type="presOf" srcId="{CBE48341-5262-48FC-9783-AC4455711F85}" destId="{DB949CBB-BAC7-4CEA-B6D3-55FB90083028}" srcOrd="0" destOrd="0" presId="urn:microsoft.com/office/officeart/2005/8/layout/cycle6"/>
    <dgm:cxn modelId="{7396265B-08D8-476D-AB48-17B21FDA2523}" type="presOf" srcId="{C01B18C4-E7D2-4293-90FF-F52939382B11}" destId="{F74F015C-B2ED-4F75-9285-DF85DAD016BF}" srcOrd="0" destOrd="0" presId="urn:microsoft.com/office/officeart/2005/8/layout/cycle6"/>
    <dgm:cxn modelId="{BC20D8AA-6EAA-42BC-BC10-99E06395142C}" type="presOf" srcId="{78B02AE5-20EB-4133-B3C4-6EC51A480C05}" destId="{39D006DA-A201-4158-9B7B-41497F80ACC5}" srcOrd="0" destOrd="0" presId="urn:microsoft.com/office/officeart/2005/8/layout/cycle6"/>
    <dgm:cxn modelId="{DF91B4E4-F830-4F7C-A9D3-435733C5160F}" srcId="{B1CB98E2-23B0-498C-ADDB-B88518F95D2D}" destId="{CBE48341-5262-48FC-9783-AC4455711F85}" srcOrd="3" destOrd="0" parTransId="{5727F531-A9FC-4BBC-A87C-3D790F38573E}" sibTransId="{C6F573F3-F66A-468B-9110-80BCC698EA04}"/>
    <dgm:cxn modelId="{93238FCA-FC18-4315-A783-BB045B635C16}" type="presOf" srcId="{C516FFE8-B5BF-4EA3-ACE5-80766BE47C67}" destId="{575671AA-A733-44F0-A7D3-0C9D16E6BDA8}" srcOrd="0" destOrd="0" presId="urn:microsoft.com/office/officeart/2005/8/layout/cycle6"/>
    <dgm:cxn modelId="{864EDD74-7F98-4E4A-B22F-D82EE20DE1F4}" type="presParOf" srcId="{4BB5E015-C7AC-414C-8D21-C4440BBC0937}" destId="{69FD45FC-FF8E-4712-A81D-88DF14A4B475}" srcOrd="0" destOrd="0" presId="urn:microsoft.com/office/officeart/2005/8/layout/cycle6"/>
    <dgm:cxn modelId="{7CB47179-F649-484E-B4A3-915156011610}" type="presParOf" srcId="{4BB5E015-C7AC-414C-8D21-C4440BBC0937}" destId="{05F52D0E-5824-4BDB-851E-5F485D2B2064}" srcOrd="1" destOrd="0" presId="urn:microsoft.com/office/officeart/2005/8/layout/cycle6"/>
    <dgm:cxn modelId="{1132A9F8-3FBF-4D9A-8706-3BB64504268E}" type="presParOf" srcId="{4BB5E015-C7AC-414C-8D21-C4440BBC0937}" destId="{9DE29F65-770A-40E6-9AD5-09C7EDFDE3BF}" srcOrd="2" destOrd="0" presId="urn:microsoft.com/office/officeart/2005/8/layout/cycle6"/>
    <dgm:cxn modelId="{82DACFBC-32B6-4FA3-92BA-30E49639F037}" type="presParOf" srcId="{4BB5E015-C7AC-414C-8D21-C4440BBC0937}" destId="{39D006DA-A201-4158-9B7B-41497F80ACC5}" srcOrd="3" destOrd="0" presId="urn:microsoft.com/office/officeart/2005/8/layout/cycle6"/>
    <dgm:cxn modelId="{8C6263C7-041D-4C17-9A0D-D6B17F90E06A}" type="presParOf" srcId="{4BB5E015-C7AC-414C-8D21-C4440BBC0937}" destId="{4E3C2091-EA59-4D59-8C86-037E1BA44315}" srcOrd="4" destOrd="0" presId="urn:microsoft.com/office/officeart/2005/8/layout/cycle6"/>
    <dgm:cxn modelId="{8910CE3D-12CC-44D9-95AA-1E23858C87CA}" type="presParOf" srcId="{4BB5E015-C7AC-414C-8D21-C4440BBC0937}" destId="{6A334A95-0038-4117-8956-4E894512D15D}" srcOrd="5" destOrd="0" presId="urn:microsoft.com/office/officeart/2005/8/layout/cycle6"/>
    <dgm:cxn modelId="{3ABC23C6-7F5F-4616-89C6-FA7D53D30B67}" type="presParOf" srcId="{4BB5E015-C7AC-414C-8D21-C4440BBC0937}" destId="{F74F015C-B2ED-4F75-9285-DF85DAD016BF}" srcOrd="6" destOrd="0" presId="urn:microsoft.com/office/officeart/2005/8/layout/cycle6"/>
    <dgm:cxn modelId="{4B124F1A-AF9A-401C-A124-6D0E0C77FA1F}" type="presParOf" srcId="{4BB5E015-C7AC-414C-8D21-C4440BBC0937}" destId="{698B573A-CEBD-493A-ACB8-1223E3DE0C79}" srcOrd="7" destOrd="0" presId="urn:microsoft.com/office/officeart/2005/8/layout/cycle6"/>
    <dgm:cxn modelId="{1DF1F654-1739-4463-B53C-9685C5740304}" type="presParOf" srcId="{4BB5E015-C7AC-414C-8D21-C4440BBC0937}" destId="{575671AA-A733-44F0-A7D3-0C9D16E6BDA8}" srcOrd="8" destOrd="0" presId="urn:microsoft.com/office/officeart/2005/8/layout/cycle6"/>
    <dgm:cxn modelId="{5FDC8689-BB6E-4264-9D05-C3688856699A}" type="presParOf" srcId="{4BB5E015-C7AC-414C-8D21-C4440BBC0937}" destId="{DB949CBB-BAC7-4CEA-B6D3-55FB90083028}" srcOrd="9" destOrd="0" presId="urn:microsoft.com/office/officeart/2005/8/layout/cycle6"/>
    <dgm:cxn modelId="{2BD38B36-5226-4805-AF7E-41B9E0466EED}" type="presParOf" srcId="{4BB5E015-C7AC-414C-8D21-C4440BBC0937}" destId="{BF187CBD-5BD5-47BC-9429-FD5F5499EF50}" srcOrd="10" destOrd="0" presId="urn:microsoft.com/office/officeart/2005/8/layout/cycle6"/>
    <dgm:cxn modelId="{F6C9D89E-62E1-4911-B023-3870D2B0366D}" type="presParOf" srcId="{4BB5E015-C7AC-414C-8D21-C4440BBC0937}" destId="{793FEAEA-3C61-4F86-A92B-BC1B58DD04F3}" srcOrd="11" destOrd="0" presId="urn:microsoft.com/office/officeart/2005/8/layout/cycle6"/>
    <dgm:cxn modelId="{32EA05E3-E3E3-4E51-B3D3-21E32AD8DC5B}" type="presParOf" srcId="{4BB5E015-C7AC-414C-8D21-C4440BBC0937}" destId="{EE115128-617B-4714-974B-C03B7402C56C}" srcOrd="12" destOrd="0" presId="urn:microsoft.com/office/officeart/2005/8/layout/cycle6"/>
    <dgm:cxn modelId="{094542DB-4D2A-4038-B0E8-E4611367EB26}" type="presParOf" srcId="{4BB5E015-C7AC-414C-8D21-C4440BBC0937}" destId="{66EE7DF4-0E5E-46FC-B9E7-9469419BB0A7}" srcOrd="13" destOrd="0" presId="urn:microsoft.com/office/officeart/2005/8/layout/cycle6"/>
    <dgm:cxn modelId="{C50AFA43-56C8-45DF-86F7-F7BA1E4EB4E1}" type="presParOf" srcId="{4BB5E015-C7AC-414C-8D21-C4440BBC0937}" destId="{1824A5D7-033A-4E88-8FA8-D8DC8D97656D}" srcOrd="14" destOrd="0" presId="urn:microsoft.com/office/officeart/2005/8/layout/cycle6"/>
    <dgm:cxn modelId="{C8835D91-3AD3-4E52-BC3A-5D1B0D7BB52B}" type="presParOf" srcId="{4BB5E015-C7AC-414C-8D21-C4440BBC0937}" destId="{12A0DEEB-44EA-4935-A0E9-38A0CE27C571}" srcOrd="15" destOrd="0" presId="urn:microsoft.com/office/officeart/2005/8/layout/cycle6"/>
    <dgm:cxn modelId="{957D9927-BA22-4F1F-B36C-ADBEFA8812E4}" type="presParOf" srcId="{4BB5E015-C7AC-414C-8D21-C4440BBC0937}" destId="{D62352AD-3485-42B2-AA7D-DD3CF0286D9A}" srcOrd="16" destOrd="0" presId="urn:microsoft.com/office/officeart/2005/8/layout/cycle6"/>
    <dgm:cxn modelId="{9DD1693C-C8C8-44D3-9FA7-9E651C54487E}" type="presParOf" srcId="{4BB5E015-C7AC-414C-8D21-C4440BBC0937}" destId="{7815A0A8-3CB3-48A2-AFB5-61AED11799F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D45FC-FF8E-4712-A81D-88DF14A4B475}">
      <dsp:nvSpPr>
        <dsp:cNvPr id="0" name=""/>
        <dsp:cNvSpPr/>
      </dsp:nvSpPr>
      <dsp:spPr>
        <a:xfrm>
          <a:off x="1162422" y="158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УСД</a:t>
          </a:r>
          <a:r>
            <a:rPr lang="en-US" sz="1300" b="1" kern="1200" dirty="0" smtClean="0"/>
            <a:t> 0.5 </a:t>
          </a:r>
          <a:r>
            <a:rPr lang="sr-Cyrl-RS" sz="1300" b="1" kern="1200" dirty="0" smtClean="0"/>
            <a:t>милиона</a:t>
          </a:r>
          <a:endParaRPr lang="en-US" sz="1300" b="1" kern="1200" dirty="0"/>
        </a:p>
      </dsp:txBody>
      <dsp:txXfrm>
        <a:off x="1187786" y="25522"/>
        <a:ext cx="748627" cy="468853"/>
      </dsp:txXfrm>
    </dsp:sp>
    <dsp:sp modelId="{9DE29F65-770A-40E6-9AD5-09C7EDFDE3BF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1630757" y="68761"/>
              </a:moveTo>
              <a:arcTo wR="1225951" hR="1225951" stAng="17356845" swAng="1504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006DA-A201-4158-9B7B-41497F80ACC5}">
      <dsp:nvSpPr>
        <dsp:cNvPr id="0" name=""/>
        <dsp:cNvSpPr/>
      </dsp:nvSpPr>
      <dsp:spPr>
        <a:xfrm>
          <a:off x="2224127" y="613133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ЕУР </a:t>
          </a:r>
          <a:r>
            <a:rPr lang="en-US" sz="1300" b="1" kern="1200" dirty="0" smtClean="0"/>
            <a:t>6.1 </a:t>
          </a:r>
          <a:r>
            <a:rPr lang="sr-Cyrl-RS" sz="1300" b="1" kern="1200" dirty="0" smtClean="0"/>
            <a:t>милион</a:t>
          </a:r>
          <a:endParaRPr lang="en-US" sz="1300" b="1" kern="1200" dirty="0"/>
        </a:p>
      </dsp:txBody>
      <dsp:txXfrm>
        <a:off x="2249491" y="638497"/>
        <a:ext cx="748627" cy="468853"/>
      </dsp:txXfrm>
    </dsp:sp>
    <dsp:sp modelId="{6A334A95-0038-4117-8956-4E894512D15D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2401941" y="879536"/>
              </a:moveTo>
              <a:arcTo wR="1225951" hR="1225951" stAng="20615187" swAng="1969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F015C-B2ED-4F75-9285-DF85DAD016BF}">
      <dsp:nvSpPr>
        <dsp:cNvPr id="0" name=""/>
        <dsp:cNvSpPr/>
      </dsp:nvSpPr>
      <dsp:spPr>
        <a:xfrm>
          <a:off x="2224127" y="1839084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ЕУР </a:t>
          </a:r>
          <a:r>
            <a:rPr lang="en-US" sz="1300" b="1" kern="1200" dirty="0" smtClean="0"/>
            <a:t>0.5 </a:t>
          </a:r>
          <a:r>
            <a:rPr lang="sr-Cyrl-RS" sz="1300" b="1" kern="1200" dirty="0" smtClean="0"/>
            <a:t>милиона</a:t>
          </a:r>
          <a:endParaRPr lang="en-US" sz="1300" b="1" kern="1200" dirty="0"/>
        </a:p>
      </dsp:txBody>
      <dsp:txXfrm>
        <a:off x="2249491" y="1864448"/>
        <a:ext cx="748627" cy="468853"/>
      </dsp:txXfrm>
    </dsp:sp>
    <dsp:sp modelId="{575671AA-A733-44F0-A7D3-0C9D16E6BDA8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2083028" y="2102521"/>
              </a:moveTo>
              <a:arcTo wR="1225951" hR="1225951" stAng="2738651" swAng="1504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49CBB-BAC7-4CEA-B6D3-55FB90083028}">
      <dsp:nvSpPr>
        <dsp:cNvPr id="0" name=""/>
        <dsp:cNvSpPr/>
      </dsp:nvSpPr>
      <dsp:spPr>
        <a:xfrm>
          <a:off x="1162422" y="2452060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УСД</a:t>
          </a:r>
          <a:r>
            <a:rPr lang="en-US" sz="1300" b="1" kern="1200" dirty="0" smtClean="0"/>
            <a:t> 0.5 </a:t>
          </a:r>
          <a:r>
            <a:rPr lang="sr-Cyrl-RS" sz="1300" b="1" kern="1200" dirty="0" smtClean="0"/>
            <a:t>милиона</a:t>
          </a:r>
          <a:endParaRPr lang="en-US" sz="1300" b="1" kern="1200" dirty="0"/>
        </a:p>
      </dsp:txBody>
      <dsp:txXfrm>
        <a:off x="1187786" y="2477424"/>
        <a:ext cx="748627" cy="468853"/>
      </dsp:txXfrm>
    </dsp:sp>
    <dsp:sp modelId="{793FEAEA-3C61-4F86-A92B-BC1B58DD04F3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821145" y="2383141"/>
              </a:moveTo>
              <a:arcTo wR="1225951" hR="1225951" stAng="6556845" swAng="1504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15128-617B-4714-974B-C03B7402C56C}">
      <dsp:nvSpPr>
        <dsp:cNvPr id="0" name=""/>
        <dsp:cNvSpPr/>
      </dsp:nvSpPr>
      <dsp:spPr>
        <a:xfrm>
          <a:off x="100717" y="1839084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ЕУР </a:t>
          </a:r>
          <a:r>
            <a:rPr lang="en-US" sz="1300" b="1" kern="1200" dirty="0" smtClean="0"/>
            <a:t>0.2 </a:t>
          </a:r>
          <a:r>
            <a:rPr lang="sr-Cyrl-RS" sz="1300" b="1" kern="1200" dirty="0" smtClean="0"/>
            <a:t>милиона</a:t>
          </a:r>
          <a:endParaRPr lang="en-US" sz="1300" b="1" kern="1200" dirty="0"/>
        </a:p>
      </dsp:txBody>
      <dsp:txXfrm>
        <a:off x="126081" y="1864448"/>
        <a:ext cx="748627" cy="468853"/>
      </dsp:txXfrm>
    </dsp:sp>
    <dsp:sp modelId="{1824A5D7-033A-4E88-8FA8-D8DC8D97656D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49960" y="1572366"/>
              </a:moveTo>
              <a:arcTo wR="1225951" hR="1225951" stAng="9815187" swAng="1969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0DEEB-44EA-4935-A0E9-38A0CE27C571}">
      <dsp:nvSpPr>
        <dsp:cNvPr id="0" name=""/>
        <dsp:cNvSpPr/>
      </dsp:nvSpPr>
      <dsp:spPr>
        <a:xfrm>
          <a:off x="100717" y="613133"/>
          <a:ext cx="799355" cy="519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/>
            <a:t>ЕУР </a:t>
          </a:r>
          <a:r>
            <a:rPr lang="en-US" sz="1300" b="1" kern="1200" dirty="0" smtClean="0"/>
            <a:t>0.4 </a:t>
          </a:r>
          <a:r>
            <a:rPr lang="sr-Cyrl-RS" sz="1300" b="1" kern="1200" dirty="0" smtClean="0"/>
            <a:t>милиона</a:t>
          </a:r>
          <a:endParaRPr lang="en-US" sz="1300" b="1" kern="1200" dirty="0"/>
        </a:p>
      </dsp:txBody>
      <dsp:txXfrm>
        <a:off x="126081" y="638497"/>
        <a:ext cx="748627" cy="468853"/>
      </dsp:txXfrm>
    </dsp:sp>
    <dsp:sp modelId="{7815A0A8-3CB3-48A2-AFB5-61AED11799FA}">
      <dsp:nvSpPr>
        <dsp:cNvPr id="0" name=""/>
        <dsp:cNvSpPr/>
      </dsp:nvSpPr>
      <dsp:spPr>
        <a:xfrm>
          <a:off x="336148" y="259948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368873" y="349381"/>
              </a:moveTo>
              <a:arcTo wR="1225951" hR="1225951" stAng="13538651" swAng="1504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5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8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0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9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5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4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4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9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1388-679F-41DC-9950-D84E3045EACD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3C25-21C0-4CCB-A237-EC90EB70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990600"/>
            <a:ext cx="4495800" cy="2514600"/>
          </a:xfrm>
        </p:spPr>
        <p:txBody>
          <a:bodyPr>
            <a:noAutofit/>
          </a:bodyPr>
          <a:lstStyle/>
          <a:p>
            <a:pPr algn="l"/>
            <a:r>
              <a:rPr lang="sr-Cyrl-RS" sz="3600" dirty="0">
                <a:solidFill>
                  <a:schemeClr val="accent1"/>
                </a:solidFill>
              </a:rPr>
              <a:t>Национални програм управљања ризиком од елементарних непогода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67200" y="6172200"/>
            <a:ext cx="34290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1600" dirty="0" smtClean="0"/>
              <a:t>Београд, </a:t>
            </a:r>
            <a:r>
              <a:rPr lang="sr-Cyrl-RS" sz="1600" dirty="0"/>
              <a:t>4</a:t>
            </a:r>
            <a:r>
              <a:rPr lang="sr-Cyrl-RS" sz="1600" dirty="0" smtClean="0"/>
              <a:t>. март 2015.</a:t>
            </a:r>
            <a:endParaRPr lang="en-US" sz="1600" dirty="0"/>
          </a:p>
        </p:txBody>
      </p:sp>
      <p:pic>
        <p:nvPicPr>
          <p:cNvPr id="1026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786404" cy="6858000"/>
          </a:xfrm>
          <a:prstGeom prst="rect">
            <a:avLst/>
          </a:prstGeom>
          <a:noFill/>
        </p:spPr>
      </p:pic>
      <p:pic>
        <p:nvPicPr>
          <p:cNvPr id="6" name="Picture 2" descr="I:\Serbian National Disaster Risk Management Program\logo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083083"/>
            <a:ext cx="4214812" cy="1079500"/>
          </a:xfrm>
          <a:prstGeom prst="rect">
            <a:avLst/>
          </a:prstGeom>
          <a:noFill/>
        </p:spPr>
      </p:pic>
      <p:pic>
        <p:nvPicPr>
          <p:cNvPr id="9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1155080" cy="22860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9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hUUExQWFhUXGR8bGBgXGB0fIBwbHRocHR0hGh8dHCggHCAlIBwcITEhJSorLi4uHB8zODQsNygtLisBCgoKDg0OGxAQGzQmICY3NDQ0NDQsLCw4NzQ0NDQsNCw0LzQsLCwsNDQsLCwsNC80LCw0LDQsLCwsLCwsLCwsLP/AABEIAOEA4QMBEQACEQEDEQH/xAAcAAACAwEBAQEAAAAAAAAAAAAGBwAEBQMBAgj/xABOEAACAQIDBAcEBgUHDAEFAAABAgMEEQAFIQYSMUEHEyJRYXGBMpGhsRRCUmJywSNTgpKyFUNzk9Hh8BckMzQ1Y4Sis8LS8YMWRVR0o//EABsBAAIDAQEBAAAAAAAAAAAAAAAFAwQGAgEH/8QAPhEAAQMCBAMGBQIFAwQCAwAAAQACAwQRBRIhMUFRYRMicYGR0TKhscHwFOEVI0JS8QYkMzRygtIWQyU1Yv/aAAwDAQACEQMRAD8AeOBCmBCmBCmBCmBCmBC8vgQvcCFMCF5fAhVq+vihXelkVF72IGO44nyGzAT4Llz2tF3GyE8w6TKKO4QvKR9hSB72thpFglS74rN8Tf6Ko+vibtqsKbpWkYkQ0oJ5bzEn3KPzxfH+n2NF5JPlZV/4i4nutVKo6SMwUBmgiRSbAtFIAT5l8TMwSjcbNcT5j2XDq6dupbYeC+k6Q8xsG+jxlWFwRFJYjwIfHJwehDi0vN/Eey9FZUb5dPBWqbpXdTaemA791iD7mH54hdgLXC8b/UBd/wARINnNRDl3SVRSaOzQn76m3vW4HrbFGXBKpgu0B3gVYjron76IspKtJVDRurqeBUgj4YVvjfGcrxYq2HB2oK73xyvVMCFMCF5fBdC9wIUwIUwIUwIUwIUwIUwIUwIUwIUwIUwIXl8eXQsPaDaylo9JZAX/AFa6t6jl5m2LtLh89T3mDTmdlBLURx/EVS2Yzqprj1wjEFMCQobtPL430Cr4i97EYlraWClHZ3zSegHufReQSulGa1gikHC1WFRzfN4aZN+aRUXgLnUnuUcSfAYngppZ3ZI23P5vyXEkjWC7ilrnHSNUVDdVQxMt9A27vSHxCgWX1vjQ0+DQxDPUOvbyHrxSx9c95yxBeZf0c1VS3WVsxW+tiesf3k2X449mxmCEZKdt/LKPcobRSSayORhlmwFDDxi6098p3vh7Pwwpmxeqk2dlHTT91cZRxM4Iip6SOMWREUdyqB8hhe6R7z3jf1KsBrRsEBdMw/zeD+lP8DYeYAf5knh90vxL/jCs7GbQU9NltOJ5kRt1juE9ojrXtZRqeGOMRo5p6x5jaSNNeGw47KWCZjIWhxXF+kLL5mKSwsUOm9JGrKfMakD0x0MGrIm5o3i/QlcfrIHuykfJamYbAUM63SPq7i4aI24+HD4YrR4xVRnK45vH33UslFC/hZCdZsBW0bGWinZ7clO4/qL7r+R92GkeLU9QMk7beOo9dwqho5YtYnK1kfSVJG/VV8RUji4Uqw/HGRf1HuxFU4Ixwz0zvK9x5Fdx1xacsoTHoK6OZBJE6uh4MpuP8eGM/JE+J2R4sUxa4OFwu5F8RrpAWe53WZYwLgVVMT2XPZdfuuwBBPcSNfPDynpqWuFm9x/G2oPUDf2VKaZ8JuRdq3dnNsaas7KPuyfq30b05N6YpVeGz02rhdvMfmilhqWSjREN8ULqwvceoUwIUwIUwIUwIUwIUwIXhOBCzM6z6GlA6xjvMbJGo3nck2AVRx158MWKelkqD3NuJOgHmuHyNaQDxQZt9t00Q6iAFJit5CbEx3Gi6XG/bj3eOHGG4U157WTVt9OR687fVUaysyd1m6DdidnGzCoO/fql7UrEm7dy37z391/DDXEattJFp8R2HAdfBUKaAzvu7ZPWGIKAqgAAWAHAAd2MW5xcSSn4sBYIa2z2wjoV3R25mHZTu8X7h8Ti/h+HOqnXJs0bn7BVqipbCLcUCZNs5V5tIKipkKxHgx4kX4RLwC/ePdzw8qKynoGGGIa8vuT9voqEdPJUHPIdE0MkyGCkTdgjC954s34mOpxm6mrmqXZpXXTWOJkYs0K9PULGpZ2CqOJJsB53xAxpe7K0XK7c4NFyg7OOkyliO7EHnYc1sF/ePH0Bw3gwSd+ryG/M+n7qnJXxN0GqF6jpRqpDaCGNfRnPwthmzAYWi8jj8gqhr5XfC1Ym02bV9Qi/S1YRhrreLcG9Y8Da50vi5SU9JEXCD4ra63Veokne3viw8FUy+CoEYK0vWxEkqWhLjjY2YagXB0vbEsz4s5a6Sx8bfJcx9oG3y3HhdauW7YJCy9ZQU914FU3GH719cVpsNfK0lsrrHrcfKymbVZCMzB6JgZL0iUc5CuWgfultY+TAke+2EU+C1MYu3vDp7bphFWxPNtkWq4IBBuDwIwpOmhVwaoazuGgrZDSylTOOAGjjTe7J56a21HHDCnfVUjBMz4D5jlsq0oikPZu3QHW5bWZLL1sL78DNqfqnwlH1Ty3h/dh7FNTYozs36OHr4g8R0S9zJaR126tTG2U2oiro95Oy49uM8V8fFTyPyxn62gkpHWdqOB/OKZQTslFwtPMqBJ4nikG8jixH+OY44qwyuikEjNCFI9ge0tOyQO0OTS0NQY2JG6d6NxpcX0YHkRz7jjdU1THVRiQeBCz80ToX2TE2P20nqITGFWSpiG8Qx3etjGhKkCwcXGhFj4ckFdhkUUmckhjvPKfZM6ardIy39QRTs1tPBWqTGSHX2420ZT4jmL6XGFtZQS0jgH7HYjYq1FO2XZbmKamUwIUwIUwIUwIUwIWDtjtGtDAZCLux3Y172tfXwHE/34uUFGaqXLwG56KConELMxS92PmO7V5rUEu8Q3UJ+2QOHd7SqBy3jh/XRgujoYtA7fwH+D6JfTO0dO/ghLLcvmrZ91AXkdizMeAue0zHkMNZZo6aHM/QD7bAKkxj536cU5djEih6ylh7S09g8nNpmuz+Ggt5XtyxkcRMkmWeTd97Dk0aD8808p2tYCxvBebcbVrQxWWxncfo1PAfebwHxOOcOoDUuufhB19lzVVIhbpulJA5jqI6iuheVJT1naNt8X4jvA+ybC1uVsaxzQ6N0VO4AjTTh+c0oBLJA+UXuntlOYRVESyQMGjI0tpa3IjkRwtjDzwyQyFkg1H55p8x4e27UM7YbfxUm9FEBLOOX1V/ERz+6NfLDKhwh9QM8mjPmfD3VaorGxaDUoNpshzDNmEs7FYuIZ9AB/u4/wAz7zhw+so8PGSPfpv5lUmwz1BzPNgjXJ+jmjhsXUzN3ycPRRp774TTYzUyaNOUdPdXY6GJm+qKqemSMWRFUdygD5YVve55u43VoNDdggbpjH+axf0v/a2Hf+n7ds/w+6o4kP5QWx0a/wCzafyf/qvipjNv1j7dPoFPSG8LVv1dHHKLSIrjuZQfnigyR8Zu0kKdzQ7cITzno2pJbmLegb7mq+qn8rYbQY3UR6Sd4dd/UfdVJaGJ+2hSyzukqqFmpXkcJfeUKxCMO8C+niO/Gjpnw1Q7ZoF/DUHklUwlhOQnRfWRbQtDPDLMDMIjpvMd5RYjsm+o19k3HlgqqMPheyPu335HXj7hENSWuBdr9U3dodpaeGkEz2kSZP0afrN5bgW7rHW/DGSpKGaSo7MaFp1PKydTTsYzMdik7lqVKb9bTIUWJtSnsrfitibsvfxtpjXzOhfanlNyRx3PXoUmjEgvKwaBOfZDaVK6HfXsyLpIn2W8O9TyP5jGPr6J9LJlOx2P5xTqnnEzLjdY+1lNFVzGinIR2QSUsn3tQ6nv1ANuYPhi3Qvkp4v1MYuAbOH0P591FUNbIezfx2PVK/dny2rBdSskTXtyZedjzDDGkPZVsNge6R6fvdKW56eUX4Ig29vTV0VZTNuiZBIrDgW4NfvBUrceJxQwu01M6CYXymx+3pqrFWezlEjOKZ+zGdLWU6TLoSLMv2WHtD38PC2M3W0pppjGeG3UJrDKJGBwWvispVMCFMCFMCFnZ5mi00LSMLkWCLfV3JsqjxJsMT00Dp5AweZ5DifRcveGi5Sl6Uq53qUici8Ua71uG+/aNh5WGNTg8bWQGRmzifQaJNiMl5MvJbdLkckuV01OlkWVjNNK3sogO8L95PZ08MU31TI62SV2pb3WjiT+XVgQE07WDjusqv2lho4zS5aLk6SVP1nPDscyddDwHLFqGikqX9tVnwbwHj+a8VC+obE3s4d+aMsghXKsuMk57Zu7i+pdvZXXieA9+E9STiFYGRbbDwG58FeiAghu7dCGyOUSZrVvVVWsatqOTH6sa/dW4J/vOG1dUsoIBBDudunM+JVKnjNTIZH7Jm5/kUVXCYpBp9VgBdDbQr3eXPGbpquSnkztPiOfQpnLC2RuVySj5hUZe9RTwzgqeyzRm4J71+y3I24ajljZCGCraySRnUX4ePMcQkRkfA50bSjfo92LgKLVSsk7HVVHaVT96/tOD38PjhNimJShxgYMvM7E+HIJhR0rLdo7UpjnQYzvFMkIZ/0iUtPdYz17jkh7IPi/D3Xw2pcHnm1f3R139P8ACpzVsceg1KEZNu8xqjamh3QeHVxlyPNiLfDDcYVRU+sxv4m3y3VQ1k8n/G1ZG0keZdUGrTJ1ZYWDlfasbdkeF8W6Q0Ocimte3AH6qvOKjJeTZWcjTNlgR6UymEg7gUqw0Yg9k68QcRVRw90rmzWzacxw5ruP9UGAs2WhB0hV9ObVUG9+NGiPvtb4Yrvwakl1hdbwOb5fupf10zPjajLIdvaWqsu91Uh4JIQLnuVuB+fhhRVYTPAM1szeY+43CuxVkUnG3igzb6vjq6cTbgSoglMUyh77qnetbQb6kgWNhbXDjDIX08pZe7HC4039jZUq1zZGZhuDZAckZBswIPcQQfccPWnML2+6VlpbuFubL5U1fPHC826iDQM1zuXuViB5n4ceWKNdUCjiMobe/TjwJ8FapozO4NcdAnjQ5bFFEIURRGBbdtoQeN++/O/G+MTJNJJJ2jnd7mnzWNa3KBolTnNFJktcs0NzA/Aciv1o28RxB8u441MEjMSpTHJ8Y/A73SqRrqWXO3Yoo26y8V9FHVU53njHWIV4lTYsBbXeFgbcbrhXhkppakwS7HQ+PA+CtVTO1jD2cNUH0u08VZGIMxGo/wBHUqO2h++Lajv+I54bPoZKd5kpfNvA+CptqGTN7Ob1WptblDrlUO+yyGneyyIbh4m0Vh3DVRbwxBQ1LDXOsLZhqDwI3Cmqov8Abg3vZUOjmrlEdWkTEOirMi8mKE7ynwcWU+h5YsYsyIvjLxoe6el9j5HVRUDyGutw1TWyHNkq4Emj9lxw5g8wfEHTGVqad9PKYn7hNo3h7cwWhiFdqYELw4EJYbV5x1+b0tODeOGZLjkZCQST5Cw9TjSUVP2VBJJxcD6f5S2d+eobHyQ1t5TtLms0a8WZAL8rxpqe4Dj5YYYc4MoGOPAH6lU6puaoIXu1+1RqLU8BK0sYCqP1m7oGbw00X8+HtDh7Yryyf8h1J5dB9yvaqpL/AOW06D5on6O9iShFTUgbwsY4zxU8d5xybhYcuPksxXFMw7GHjuefQfdWqOjtZ7xqs/pEzF62sSih1CMB4GQjUnwUH+LE+EwNpqc1EnEX8uXn7KOseZZRE1M7JcrSmhSGMdlBa/eeZPiTrjOVE7p5DI7j+WTOOMRtDQhbpL2pNLF1MRtLKDqPqJwJ8zwHqeWGeD0Ank7R/wALfmfbmqtbU9kMrdysvY/o+RqZnqlPWTL2RreMcQfxk6nw05nFiuxhzZg2HZu/Xp4KKnoQWEyblYVJUVOSVW44LwubkD2ZF4by9zju9DyOGD2Q4rDmbo4eoPI9FA1z6R9jq1dc42iq81lMFKrLEfqjS475WHAeHDzxzBRU+Hx9rMQXc/s0cfFD55al2WPQIo2b6NYIQGqLTSd2oRT4D63r7sK6rG5ZLiHujnxPnwVuChYzV2pRvFCqCygKO4Cw+GEjnEm7jdXwLbIF6YlP0WI8hKL/ALrYef6fP89//b90vxEHslrdG3+zafyf/qvirjH/AFr/AC+gU9HpA1EdRTpIu66hlPJgCPjhcx7mG7TYqwQDugXaTo0hkBal/Qvx3CSUJ+aemnhh3SY5I0gT94c+I91QmoGu1ZoUsaunmpJx1qESxsGs2oNiCDf6wPfjStfHPCSw908vzRKnNfE/vIw6R4BVLT1tOhdHQq7KLkEG4DAcCLsL+GFODuNOX0spsQdLq7Ws7XLIzigKOQqQykhgbgjiDyIw9LQ8EEaJY0kG4Tv2C2rFbFuPpPGBvjkw4by/n3H0xisUw80r8zfgdt06LQUlSJm67rW2lyZKyneF+eqn7LD2T7/hfFSjqnU0wkHn1HJTTRiRhaUC9FubNFLLQTaEElAeTKTvr5H2h64eY3TtkY2qZ0v4HY+WyoULyxxicvdvNhw0nWUthI4LNDw3rW3jHy3tRdfG/nzhuLENDZ9QNj9j7rqqog7vs35IPyPPGjjlpJSeolBUg8Y5OTAHhYgXGG9RRh0jZWfGNfEcuvRUIpnNBidsfkt3oiT/ADqYH9UQf3hijjhPYtvvcfRWMO+NysdFGbGOqmpb9h95kHcymxt5r/DjjG6bNC2Ubi3of3+qkopLSOj9E2RjLpqvcCF8yNYEnkL49AubIX57yyuvmEcx+tUhz+1Jc/PG9miH6V0Y4Nt6BZxjv59+v3Wx0jUr/wAqSBAWaUJuqvEkoFsPPdPvxUwl4/RNJ0Db39b3VmsDhP3dyFpx0FPk8ayz2mrmF0j+qnj6fa58sVTLLiLuzi7sQ3PE/nL1UgZHStu7VyKcurWpMqaplN5XVpjfnJJqo+KjwGFk0TamvELPhBA8hv8AdXBIWQZ3b7oe6IsqLvLVvqRdFJ5s2rt58vU4v47UZWtgbsdfIbKpQRkkylMuuqlijeRzZUUsT4DGcjY6R4Y3cpm5waCSlLsfRNmeYSVM1ykbB7cr3PVp5AC58vHGqr5W0NKIotzp7lKadn6iYyHYJwMQASdPHGT30TdJzP8AM5M4rEp4P9CD2e6w9qRvTgPLvxrqaBmHU5lk+Lj/AOoSed7qqXI3YL4ilqcjqrHtwyHXukUc1+y4B4flrgcIMUgvsR8j15heDPRya6tKYVbtxSRwJP1m8HHYRR2iRxBH1bcCTbCGPC6l0pjta254fv5Ji+qiazNdAVTtlmNc5SlRkX7MQuf2nOg+GHzMNo6VgdKbnmT9B/lLzVTzG0YWVtDkFdDEJqpjZmA3Wl3zcgkXAJHfzxZpaumlkLIbaDgLKGeCdrc0hVnI9nsxaBJ6VzuNeypLunRiCN02XiDzxHVVlGJXQzDXTcX4L2KnnyB8Z3WhSbd19G4SrjLjmHXdf9lh2T7j54gkwmkqW5oDbwNx6bqZtZNEbSBGv/15SGmaoDnTTq/r7x4Lbx+1wwlGE1BmEVt+PC3P9t1e/WRZM9/JAVDQVWdztJI25EtwDbsp3Kg5nmT/AHDD2WanwuIMaLu+Z6nklzY5Kt+Z2gXTZbPJMrnelq9Idd4WJsbXDJbiH4evKxxzW0jK+MTQfFw1t5HwXsEzqZ5jfsr2bbBx1EQqqAlQ67/UvzvrZTfsnwOnDhiCDFnwydjVbg2zD781LLRtkb2kSBMqzGSlnWZLh4zqDpcfWUjx4YeTwNniLHbH8BCXRSOifcL9F08yuqupurAEHvBFxj585paS08FpQbi4St6TqI0tXBWxaFmF/wAaWIv+Jbj9k402DyianfTv4fQ+xSqtb2UrZQiPbWRpqGOsp2s8JWdCPskEMD4WOo8ML8NDYqp1PKNHXafsrc7iYhIzhqh6SKnzqMsm7DXKNV5Pb5jx4jnpi8HTYY7K7vRHjy/PmqpEdY3TRwVbo0ieCetEilXjh7QPIgm/y44nxctmiiLTcF3y4LyhBaXh24QpsnV9XWU73/nFufxdk/PDOtiz072dD8lSp3WlB6r9EDHz8LRr3HqFXrnAQi4BYEKO87pNh6A+7HcYJcDyXjtivzbCxVlPNSD6g4+iPFwev3WZbpJ5pr7TViUM0la27JUTKqU6fZUIN5m/avr5DmcZakjdVRtphoxty489dB6e6bzOELjKdzsgbZzLpcyrR1jM9zvyueSjl4X9kDx8MO6yeOiprtFuAHj+XS6GN1RL3kbdMNbuU8MI032LEfdjA/Nh7sJcBizSPkPDTzKv4i+0YYOKKdiMt+j0UEdrHd3m/E3aPzt6YW4lP21U93C9h5aK5Tx5Iw1YHS7mfV0qwg2Mza/hXU+82GL2BQZ5zKR8P1OirYhJljyjitTo7yr6PQx3FnkHWN33YXAPkthipi0/a1LgNm6Dy3+ampIuziAWf0p52YKYRIbPMd0m/BB7R9dF9TixgtL2s2c7N+vD3UVfNkjyjcrp0Y5B9HphK4/SzWY3Gqp9Vfz9ceYzWdtPkae6368SvaKDs47ncrp0hZxSRwPFOFlkIukXO/ANcap545wqmqHyCSPut4n7dV7VyxNYWu16JPZQIetX6Tv9VftdWNT/AHeI1xrqjtBGextfhfZJIcmcZ9k/smNOsQFP1axjkthbQHtDkbEE311xg6gTuk/nXLjz+y0ceQN7myV+2u2kdbAYgjKyzEqwIKlFJAN+NyNbcsabDsMdSyZybgt243Smrq2SMLANV97PberSUKwLEzTIWAJPZO8zNfv0va3PHNXhBqasyudZpt46ABew1zY4cltUaSyiTLRJXJEXMe8VlG4u99UHiVPDhrhM1uWuyUxNr8NfFXnEOhDn2vbjoktCik7zDsBhvBSA1iTol/AHXW2mNmb2sP204n81SINF8x2CZ2TdItFEixLBJFGugsFIHeTY343JPPGbqcFqZHF5eHE/lk1ir4h3QLBUelmiklaKeOINCsesqanUkjet9UCxB4do8MS4FKxjXQvdZxPwnT06rjEY3OIcBor/AEQ5uXjkpyqgRWZSBx3ib73ebjjiDH6cNc2UX1016clLh0pc0tPBW+kPZWJ6eaeOMLMCJGYDVgBZgfTXzGIsJr5GzNie7unT29l3V0zXsLmjVdeijNDLR9Wfahbc/ZIuvzI9Mc45AGVGcf1C/n+aooJc8djuFodIeX9dQTC3ajHWDzTU/C+IMJm7OrbyOnqpatmeI9Fl9FdUJqAxNZhGzIQeat2h/ERixjcZiqg8cbH00UVC4PhynglvtBlUmXVe6rMCp3opBoSt9Ne8cD/fjQ0tRHWU9zbXcJXPG6CTTyKOcjzhK2GonNkqUpZElUcJF3bq47rEEeF/LCaopnUsjIt2FwI6cwmMMwlY52zrapbZHGWqIAOJlj/jGNHO7LE89HfdKof+QeK/RVHWLLvbpvuOUbwZeP5H1GPnz4nR2zcRf1WmurGOEIWzuvH8pUEN+Urn+rZV/wC73YZ00X+ymk/7R8wfZV3yWlazmlHtHlhgrpYToOt7P4XN1+Bt6Y1dJUiWna/p8xoUlmjyT5eq+tp696urci7doRxqNdF7IA8zr648pImwQNB0tqT1Op9Nl7UPdLLYeCaWwuVpRlqbQzmNZZmHexZVUeA3T8+eMxiU5qQJh8AJa0eGpPzTalibEMnHcoW6TG67MaaHwRf6ySxwzwcZKN8nifQKrW96djU2EWwsOAxlt01Sk6Sb1GZwwcgqLbxdiW+FsavCP5VE+TxPolFZd87WJtRoFAA4AWHpjKE3Nym4Sh2wH03OFp/qKUjPlbff5kemNbh5/S4eZeOp+wSap/m1IZwCJtuttRSFqaFf0pS4cEWjJ4Cxvc2F7eIwrwzCzUDtZD3b7c1aq6sRdwbpR1VS8js8jFnY3LHiTjXxsaxoa0WA5JI9znG53XLHa4X2sjDgSL8bE44LRuV0HkcVcyfK5KlnWJC7KhYgG3D8+4c8RTTshAdIbAlSxQmS9gvgiamkFw0UgsRvLYjuIDDHoMUzdwQdNEDPE7kfBWdoNoJ61ladgdxbAKLDxNr+0e/EVLRRUzS2Mb+v+F7NUPltnWXi6q6mPEIp2a2nqxLBBGQ0ekYhsArA3vvGxN9b38MKa2hphG+aTQ75uIV+nqpczWcFq7A130evkp4lDxzSsob7KR9YQR38QO7jirikPbUgmkNi0X8zZWKV+SVzANCU2JYwylTwIIPkRjKNdlIITUi+iVHRVIYK6anbmrD1ja3yJxqsbaJaVsw5g+oSmgJbK5ia88QdWU8GBB8iLYyrXFrgRwKbJYdEMvV1FVATwFwPwOVJ+Ixpsebmijk/NRdLMP0e9hW9tdQJXSyUZsJUhWaBvEs6sD3g2F/PwxRoJnUsbagatJLXD0IP1VmpY2b+X/VuErcqnelqGVwQe3DIvOzAoR6Gx9MaeZrJ4w4G+zh5apPETHIWnjp9lpdGuWmavj00iBkb00HxIxUxaYRUp5nT1/ZTUMZdN4Jh7F5jv1mYxg3AmDj3bh/gGEOIw5KaB3G1vv8AcpnDJmkeEZYUq0lN0jZgYM1p5h/Nxo3pvyX+F8anCYhLQvj/ALiR8glNW/JUNK79K9CG+j1sdipAUnz7UZ8uI92I8Eltnp37jX7Fe17QQ2ZqrdHOVpEkmY1GiID1d+/gzDxv2R43xJi075XCji+I7/YempXNFGADM9bfRnWvVTVlU+hdkW3cACQPQWxUxiNsMMMLdhf/ACpqJxkc6Q8VgbV1ix52kkp3UjaMsbE2AF+ABPuxdoo3Ow7IzUuzKGdwbVgu2Rp/lFy/9c39VJ/44TjBqz+35j3Vz9dDzQBUZ5A+cLVF7wBg29utwWOw7Nt72rDhh82llbh5ht3rWtccTz22S8zs/VZydEfHpGy/9cx/+KT/AMcIv4LWf2j1HumH66D+5L7I89hTNHqpWPVkyFW3WJN9F0AuNMP6mkldQiBg71m8R59N0vinjFQXk6KvTZWczr5xHKo3izqzg9pbgCw48Le7Ej6gUNKwuadLA25qMRfqJnWch+spzFI8be0jMht3qSDb1GGMbxI0PHEA+uqpyNyuLeS5Y7uuVsbM5Iamrjp33kDXLaWIVQSbX8rXxSrasQ07pW622Vmnpy+QMdonxl9BHAgSJFRQALAW4d/efHGDllfK7NIblaFjA0WaEJ9K9JG1H1jKTIjAIwBNrnUHuUgc/DDbA5Hipyg6Eaj26qpXtaYrkapN42az6mBCmBCsZe6rKhcuqX7RjNmCnQ7p77YjmzFhDbX67fl1LERmFzYLbGY08OYQS07MKeIxi5U726BZ7i1yTc3774odhPJSvZMBnIPHjw+ytdrG2drmfCExG6S6Hk0p/wDjP54z38Cq+NvVMzXQc0B5bn8MWbNVXYQMzm+6b2ZDyGvtYey0cr6AQ6ZtPkfZLmTsFTnvojw9JlD3yn/4z+eEf8Cq+nqmP6+HmhXo8qVfNpnS+66SkctC6Nw9MNMWjc3D2tduC36EKnRuBqHEbFafSZVvS1tJVJxVWW3eAdQfMMcVMHjbPTSwu2/NfUKWte6KRsgVXpGy5KiCLMafUEDrLdx9knxU9k/3Ymwmd0ErqSXht9/XdcVsYe0TMVro8VaPLp6xxq1yPEJdVHq1/fiLFiamsZTt4ffW/opKQdlAZDuVn9DrlqmoLG5KAk95L3PxxZx8AQstz+VlFhxJe4ps4yeZN0pOmSmtUwycmi3fVWJ/7sarAJP5Lm8jf1H7JPiQ77Su2z1Ua3KaiktvTQr+jHEkXulvIgr7sc1EYpa+Oo/pdv8Af3UlM7toDGdwq3SRXCKODL4tFiVWkt9q3ZB95b1BxJhERe99W7d17eH5ooq6QMa2FvBFPRLSFKEsf52Rm9AAg/hvhbjsmapDf7QB9/ureHtLYtUK7W0ayZ0scg7EjRg2NtCLcfPDShe5uGl7N25lVqGtdVBrtkX/AOTSh+zJ/WNhQMbqrcPRXP0EPJANXkEMebLSkN1JdVtvG9mS47XHjh6yrlfQ9t/VYnbkeXgl5gjFSI+CMcz2Gy2njMsxdEXmZD7gOJPgMKIMWrpnhkYBPgrj6KnYMzktoIoDNP7RiCSGK17kjVL8/PGjc6XI3n3b/dLWsjL3WFwNkXZVlP8AJqQ1DCOaqkkAijVyN6N13Tu8ie1xsQLjCqeo/XOfCLtYBqbbEFXIoRTgP3cdggmvdpp5XCHed3cot23bsSR3m3fh1EBFGGk6AAX2volz8z3k21XPL6rqpEkChihDANwuOF/XHcsfaNLL2uuY3ZHA8ltVG0UlVURzTkJ1drvEtmChi1h2u0STbXv88U2UTKeF0cQvfgee3lbdWTUOleHu0stnZra2uqK6JOtLI79pCq2Ed7ngOS88UqvD6OKlc7LqBvc7/wCVPDVyyShoOiaWcQrJBKjkBWRgSeQsdbeHHGVp3ubK1zRqCE1kALSDsvzmMfSFljupjxeKYELT2cNP16iqF4WuGNyCptobjxsD4E4rVnbdkTAe9w6qxT9nnAk2WxX5NB/KqU0S3h341YbxNwQGbXjwxRjqpf0LppNHWJ2t0HzVl8LDUCNuyYf+Tyg/VN/WN/bjPfxqr/u+QTL9FDfZL/LMkglzdqYL+gVnG7c8FQ8739rD+oqpo6ATX71h8z7JcyBjqnLwTBHR3Qfqm/fb+3CH+M1f93yCY/ooeSD+j+nVM3mWMWRFlAHHQOqjDbFHudQNLtzl+hKpUjQKlwHBEXS7Rb9GJOcUin0bs/MjC/AZctQWcwflqrOIMvFfkhbo4zHrFnoJNUmRurvybdNwPPj5qcM8WgyFlU3dpF/D80VShkzNdEeK+9vqn6PSUuXjQqivLY8wNB6tdvQY8wuPtqiWr53A/PDRd1ruzY2ELR6F6bSpk8VT3AsfmMVv9QOH8to5X+y7w1ujnJm2xm7JogbpZohLSb66tAwZhzCt2f7D6YdYJKY5sv8AcLeY1VGvZmiuOCAujvMuor4tezIerb9r2f8Amth9itP2tK+3DUeW/wAkuopMko5FZm0tWZqueTiWkNvQ7q/ADFmki7OnYzkP3UVQ7PKSnjs+EhVaQe1DEhPiGuLj9pWxiasukcag7OJ+X7FP4wGtDBuAl90nL1WY083KyN/VyXP5Y0GCntKN8fiPUJdWjLO1ybCyAgHv4euMrYjRNbpObdV8a5nHURSK6jqyxQ3syOQwPju2xsMMie6iMT22335EXHzSere0TtcCqPSNmjTVsi7xKR2VBfQdkEm3C9ydcTYTTiOmbpq65Psoa6UvktfRDKsRwJHL38cM8l9FSBTb6OK0VsIWdFeSlcdW5GoBXs694sR7sZLFo3U0maM2El7jz1T2hk7SPvbhCu1MDZbmYmQEIz9aoHME/pF+J94w1opG1tF2bt7ZT5bFUqgGnnDx+dFc6QMjphEtbBIqibd3YwBZtNSluBsLkeBxDhVXPnNLKPhvc+/2UlbBHk7VvFCFLk800TzRxFkjIDFRfXwHE24m3C+G8lTHHI1j3WLlRbC97S5o0W9shtTTUZ3jSFpbbpkWQkkc+y5st+dsUK+hnqhl7Wzb7Efcbq1TVMUW7dVl7VZ6aypeUbyoQAik+yoA0001Nz64t0NGKaEM3PHqq9RUGR5PBY4492LvBVwFYzCiaF91ipuAyspurKeDKe44iimbILj0O4PVdyRFjrFeZfQyTyCOJSztewHgLnHs0zImZ3mwC8ZG55s3dFEXRvVld92hjXd3jvMSVFr6gLa/rhU/G6XNkaC7hoN/O/2V5uHSbu0CqbC5PJV1W8kpTqd1zJa50IAHHmAR5DEuKVLKenIc2+bSy4pIXSyXvsnlLIFUseABJ8hjEAFxsE+JsLpT9FMZnrZ6g/ZJ175Gv8hjVY27sqZsPUegCU0AzSucU155N1WY8FBJ9BfGWaC5wA4psTYXSu6I4+sqamoI+rb9994/wjGmx45IWRjn9Bb7pVh+r3vRrtDIs5koeb07OfDUBP8Amuf2cJqQGJoquTgPf86phJZ94zySUyCYxVcDcCsyX/fAYe64xs6iMPp3g8j9LhIILtlHiu219f11ZUSX03yB5J2R8sR0MXY08ben11XVU/PMSmxsBSrSU8MDaSzK0xH7g18gyDGWxOR08rpAe62zfr+6cUrOzYGHc6otwrVtCNbmKLmbUso7FTTKBfgWDS6eq3HoMNIoXGiE7N2OPppr6qm6Ron7N3EJXbSZI+X1QGu6GDxP9pQwI9RwP9+NNSVTKuC/HY9CfslU0JgkF9l32Ny/6RmMakXUOZD5Kd4fG2OcRmMFI48bW9dPdd08eeot5o4/la2flL9lohEfxBTIPzwlNPfCb8Qc32V/tbVeVedMWX70EUw/m2Kn8LgfmowYDNlkfHzF/T9rrnEmXjDuSCtq84eohoiSbLF//RWKMfOwB8mw6oaZsMstuJ+RFx9/RUqqYvYwhDWGQHJULr3HtkXUx6EBHvQ/UWqpUvbejvbvKsPjrjPY+y8DX9fqmmGO75CKulGnp2pLzPuupvDzJa3sgcwefdoeWFeCPmbUWjFwfi91crmsMXe8koqFkZ41nd1hU2O7qVUm7bo8T/brjWyhwacgBd10uepSSMguDZDon/kQgECClKdSB2dw6evj331xgartjKTPfNxutLHky9zZCnShSU60zNuwidiCpO6HIDDe3eZOGuCyTumDbksHmOip1zWdkdrpREc+V7X8ca4ONtdCkVja5Vikg6wFEjd5Tqu6eCjU9kDU+JNgMRyPDe842b+cVIxuYWAuVXTjrwvrb8sS5RZR8dUUdHDt/KMXVXAIYMCQexbW+g52OFWMBv6R2fp6/wCFeoj/ADu4NEcdKW0Ahp/o6n9JMNfCO/aPr7Pv7sJMFo+1l7V3wt+v7bq/XThjMo3KtdGWSfR6QOws81nI7lt2B7tfXEWMVImnyt2bp58V3RQ9nHruV99JebfR6JwD25v0a+R9o+ig+8Y5win7WoBOzdfb5r2tkDIj1VbooysxUfWMLNM2/wDsgWX8z64lxyo7Soyf2i3nxXNDFkiueK0ekPMOpoJjfV16seb6H4XxXwmLtKpnTX0UlW8MiKzOiSg3KLrLayuT6Kd0fI4sY7KXVOT+0fM6qKgZaK/NZmW5tvZ/ICdCrRL+wu98w2LM1MRhbelnept7KNkt6wjpZCe2dAKbMZLaKWEy/tdo/wDMDhvh8vbUjSeWU+Wn0VKpZknJ81a6PNljVy9dKP0EZub/AF3vfd8hxPuxXxev/Tx9mw94/ILujp+0dndsjHZ3OPpmazuhvFFD1aHv7YJI8zf0Awpq6b9NQMY74ibn0V6KXtJ3EbAI5wjzFXrJZdMNCytT1KXBHYLDiCDvIb8td7GlwGUFr4Trxt8j9krxBhGWQKzlOYw5zSmmnISpQXU95AsHQc/vL44inhkw2btotYz+WP2K7jkZVR5HbrP6McseDMaiOUWkSIj0LrqO8EWN8WMYnbNSsew3BI+hXFDEY5XB24Q7SZnvZss/fU/Atuj4YZyU4FF2fJv2uqbJD+pzdU5tostFTTSw/bQhT3NxU+htjGUs3YzNk5fTinkrM7C3mlJsdlsdWZKKclHUs8TDirgbrqRzHBrfdONbiE76cNqItRoD1G4P2SemjbJeF+42VTaPYypowGYdYltXjBIU/eHEefDE9HikFSSAbHkfz5KKejfFqdQh3DFU1MCFo7OVvUVMc29uiM7x1PaFrFRbiTe2KtXF20To7b6fv5KzTPDJA48EQ5dQ1GdVTSSMViQi/wBxTqEQd5tx9TyGF00sWFwBjRc/U8yrLGPq35nbBH2e7C01REiKvUtGu6joOA7mH1hfXv8AHCKmxaeF5JOYHcH7ckxlpI5G22S7rcgzDLWLxlwg1MkR7Nvvry9RjQRVdFWtyvtfkRr5JY6CenN2nRZ1fn5q5I2rSzrGpA6oKrG+upOgueYHpizFRimYW0+hOuuo/ByUTpzK4GXYckUZTtxSMgp6ijRKdR2d39JY3HEbo7yS3G/nhZPhVQHGaKUl/G/d+6tx1sR7jm2Czs92yW0kNFDHBGzG8iizMDbeIFhub1reWLNLhj7tkqXFxHA7D3so5qxurYhYc1iUj0ch3ZUlg+/G2+oPijC9vJsXJP1LBdhDuh0PqPZQNdA/Rwt1UhrFpbtTTM0pYDf3Clowbke0dWIW/gCOeBzDPpM3u8r319OAv5+C8D2xaxuuURbJZTJmlW9VUkGNG7QvxIHZQC+ijQ/+zhdXVLaGAQQjvEafc+Ks00bqiTtH7BN+9vDGRGqdJQZ9UNm+ZLBGT1KXUMPsi3WP6nQenfjW0zBh1IZX/EdbdeA+5SeQmpnDR8ITegiVFCqLKoAAHIDhjKFxcS47lNxolZ0o1xqaqCiiNyrC4H23sBf8K6+pxpsGh7GB9Q7j9B7lK613aSNiCZuWUSwRRxJ7KKFHoMZuaV0sjpHbk3TNrQ1oASKy2vtmazX41JPozkfI43EsANEWf/z9AkEb7VGY80YbaZG1bmqQpoBEplb7K7zfE8BhRh9UKWhMjuZsOZ0V6pgMswA81w232mjp4voFFZQo3ZGU+yOagjix+sfPmdOsOoJJXfq59zsD9fDkFzVVDY29lGtXoeyspTyTMLGVrL+BRa/q297sVcdnD5RGOH1P7KXD47Rlx4pgWwjTBZe0uTrV00kDabw7J7mBup94xYo6k00zZRw38FHLGJGFpSCdZaWci5jmibiORHMd4PxBxuwY54ubXfmqzhDon9Qm1sPncVdIszdirjjKOo4OhZTvW8CB5XPfjK4lSyUjTENYyQR0PJOaWZs3ePxBKSN9ycE/Vlv7nxq3AGO3MfZJ/hl809lzncq/o8pFpVDwHvto6HxGhHeD4Yw5pc1N2zB8OjvsfstCZQH5T5IA6QcvehrUrYdBI1/ASAdoHwYAn97D7C5mVVMaeTgLeXPyS2sYYZRM1MvLK2KrgWRe1HIuoPjoVPiNQcZuaGSmlyHQtP4UzY9sjbjYpbbYdHRiXrKQM6jeLxk3ZRxG59oAXFjrw440lBjXaHJObHSx4HxSypoLDNGl7jQWvolSmPSL7rxX8mzKemczQMVK23ja62J0DjuJ0/sxXqYYpm9nKL/XyViGR8ZzN4JqbPdI9PMAs/6GTvPsHybl5HGVqsFmj70XeHz9E2hr2P0doVU6W6l2pYzGQ0DP22U31+oNNLX+NsS4ExrZ3ZtH20v81ziDnGLu7cUqMawBI1Me2QpgQpgRdW8oEJmT6QWEN+2V429NfdiGo7URHsbZuF1LDkzjPstTP8qek7UMpemnHYkRtGUG+61vrKR/jUYp01QKj/kbZ7dwdweY6FWJ4nQ6xnulbGYbdO9BFTIWM7LuStbW190Be9nGlx8zinHhTGVTpnWyDUDr16BTvrC6IMbuUbdHmy/0OHekA6+TV/uryX04nx8sJcVrv1EmVnwt+fX2V6kp+ybruVs7SZwlJTvM/wBXRR9pjwA9fhfFSkpXVMojb+BTTSiNhcUB9F2UNNNJXzaksdwnm7E77eQ4D17sPMaqGxximj8/AbDz3VChjL3GZyKKLOjU1kwQ/oKVSCRweU/9qAMLcyb8hhbJS9hTMzfHIfQe5/N1cbLnebbBJbJVLTw24mRP4hjY1JHZOvyP0SGIEyAdUyOkXahad3hptJ5AOukHFVA7Kg8jYnyv3nGdwmhMzWyTatHwj6n83TSsqQy7WboA2ayR62dYU0B7Tt9lb6nz5DxOHtZVMpoi93+TyS2CF0z7eq/QVDSrFGsaDdRAFUdwGMG97pHF7tytG0ACwXfHK9XhwIQDtjs+lfLKiWSrhUFb8JY2Gl/Jgwvy9cO6CsdSRtc7WN179D/hUamnbNoPiCV8Ms9FUBgDHPEeDD4HvUj340zmxVMNjqw/Pr4pQ0vgffay6bRMjzNLHokv6RR3E+0p8Q1/hgpQ5kYY/dth7fJez2z5hsdUedJXbo6GqQkMu6Qw5b6KwPndRhDhAy1M0LuvyJH0KY1pPZse3gt/KamPN8vKyaPbde31XHBh56N6kYoTsfh1VmbtuPDiPsp43NqYe95oN2RziTK6p6Wp7MbN2jyUnRXH3WsL/wBxw4rqZtdAJotTw682+SpU8jqd/Zv2TL2iz+KjhMshvf2FHF2toB/byxm6SjkqZAxnmeSZzTNibmckx/JlVXmeqjhG7feYILC/MIPrEDU+vM2xs/1EFKGQPd0F/vySMxSTkyAK9sVFl8sgWrDLJfs3a0THx0up8CbfLEGIvrGMzQWt4d72PpdS03YOd3xY/JN3LsjpoA3UwxoHFmsB2h3HvGMlLVzy2zuJsnLImN+EIWz/AKNIJSXgYwOfq2uh/Z4r6H0wzpsclj0mGYfNVJqCN+o0KDanYbMafeWNS6MLN1TizD7yEi/uOHDcVo5rFxsRzH3VJ1JUM0bqCh6uymeEXlikQXtdlIF+6+GMNRHKe44HzuqkkL2fE2ypb2LChsvcC8UwIXjY8Oosum7oy2hzamFLHQ0adaAQxlYG++2p3B9o8O4XtrhLSU8/bmqnNuFug59Ewmlj7MRRi/VUnyqrytoKpo11sRvDeCk/Vf7JtwI/LE4qaeua+AH008xzXHYyUxEhF03Nndo4auDrUIXd/wBIrHVCON/DnfGSq6GWmk7Mi99jzTmKdkjMwS6zarfOq5YYbinj+tbgObm/M8FH9+NFFE3DKYyP+M/mX7lLXvNXIGN+EIn26zVcvokp4OyzruR24qigBm89Rr3m+FmGU5rKkzS6ganqTsFaqpRBEGt8AsvYG0OU1U3f1n/Ku788WsU/mV8bPBRUYywOceKX+QVQgkE5sTECY1POQiy38FvvHyA54f1UfaNMfPfw4+Z2S6F4Y7OeC+8nyieunKxgs7Hed24C5uWc+824nliOoqIqWLM7bl9h5fuvY4nzv0801dmKOOknWipzvMqmWqkI1JIsi+F73A5BfHGYrJX1EJqJdAdGD6n5WTiBjYz2bfNGgwnCtr3HqFMCEFdIdJLH1ddTkiWnvvjk0RIuG7wLe4k8sN8JljfmpZR3X7dCqdUHNtK3cKpDUUOdxhXtFUgd43x+E/zieHyxM6Orwt92d5h9P2K4DoattjoUA7S7KVFETvjfivpIo7N/vD6p8/fh7RYhDVfCbHlx/dLZ6WSLQ7IqMwqcgsNWp7A68Nxv/E4V5exxXXZ/3/dXbiWk04LH6Lc16msEZPYmBW3LeGqn5j1xcxuAS05eNxr5cVXw+XLJl4FMLbnZNa6O62WdB2GI4j7LeB5dx9cZ7DcQNK+ztWHfp1CZVNMJm9UqKWIyVMUFdK8SxkRnfudxQfZHJQeG9wtY41bnBkDpKZocTrppfr18OKUNaXShkp2T3y+ljijVIlVY1HZC8LfnfjfnjDSyPkeXSG5T9jQ0WahTa/YCKqvJFaKY8Tbsv+IDgfvD44aUGLvgsyTvN+Y8PZU6iibJq3QoMpM8zDKW6uZGaMcFkuVt/u5OXly7sOZKSixBudh73Mb+Y/PFU2zT0xs8XCNsn6RqSawkYwN3Sez+8NPfbCSowapj1Z3h039FeirYnjU2RXTVccgvG6OO9WBHwOFr43sNngg9RZWg4EXBQZ0vn/M0/pV+TYcYCR+od4KliP8AxLOyvKzPkQ6qNWlKvY7oLECVrgHjewsMWKio7LFDndZunHm0LiOMvpNBr4dUsXQqSGBUjiCCCPMHUY04cCLgpK5pabFfOPbLxXMnyySqmWGIXZu/gAOJPgMQVFRHBGXvOgUsULpH5QnJspsRBR2c/pZv1jD2e/cH1fPjjG12KS1PcHdby9zxT6ClZD1PNEGZRRtE6zBTEVO/v+zbne/DzxQidI2QGP4uFt1YflynPskV9BMlVJBl7SPG/ZHEXTQnfI4oDzPHT13HahlOJasAEeevTr0SAszSlkN7FOPZXZ+OhhEakFzrI50LNw9B3DGPrax9VLmOw2HROYIGwtsEpukXNfpFdJY3WL9Gv7PtH96/uxq8Kg7KmbzPeP2HolFdJnlI5Ldzaf6LkcEP16g8OdmYyE+7dX1GKMDRUYm+Tg0fa3uVae7JStbxKp7L9Hks9pKkmGLjunR2Hr7A8Tr4YmrcZji7kXedz4D3UUFA5wzSaBbGd7YU1DEafLlQtqC66qp4XJ/nG/x4YpwYbPUvE1Xe3Lif/UKeWqjhGSIaoh6O8leCnMk1zPOd+QtqfugnvtqfEnFDFKlssvZx/AzQfcqzSQljbu3KLMLFaUwIUwIXzIgIIIuDoR3jBe2oQklt3sm1DL1sQPUMboVveNvsk8teB9PPZYZiDapuR3x8evX3SOqpnROzM2XbIukWeMblSBURnQ71t63de1m/a9+OKnBoZDnhOR3Tb9vJexV726SahFOy0FDUGb6JIUSeMrNTNxBINmUX0tdhpca6WthZWyVcIYZ23LCCHD6HnwVyAQvv2Z0PBK+sp5KSoKHSWF9D4rYqfIix9caeORk8WYatcPkd0oc10MnUJp5htM9I0VTrJRVIBK8Wici53fA/ZPMG2MtHRMqGuh2lZ8x1905kqDHZ+7Sr20WztPmkKzRMok3f0co4H7rjmPiMQ0lZLQSGKQd3iPuPzVdTQR1DbhBWV7Q1eUydRUoXi5KTy74m5jwPww5no6bEGdrEbHn7j881QZPJTOySahM/ItoIKxN6Bw1uKnRl/EMZqpo5qY2lFuvBNYpmSC7Sr9RAsilXVWU8QwuD6HEDXuY4OabFSEA7oQzTo1o5STGGhJ+wdP3WuB6Ww2gxypZo+zh139QqclBE/bRDc/RdUxkmCoQ+e8h963wzZj0DhaRh+TvrZVjhz2m7HLE2lyOvp4gapy0ZYADrS/a1tofXFyiqqWZ5EQ1t/bbRQVMU7Gd91wrORbO5lUU8bQS7sBvuDrSoHaIOgHffEdVWUMMrmyN72l9L8NNfBexU072AtOnir56LaplLPPGZLaDttc+LEXHnY4g/j8DXWaw28h8lIcNedS7VDEey1W03UCBw97XIsvnvcLeOGX6+nbF2peLfP0VMUkhfksm3sTsklClzZpnHbfkPur4fPGTxHEXVb7AWYNh9ynVNTCFvUq9tFtNT0a3lftEdmNdWbyH5mwxDS0M1Uf5Y058ApJZ2RC7ilrVV9bnUvVxDcgU6i/ZXxkP1mt9X/wB40bIqXC2Z3m7jx4nwHAdUsMktWcrdAjmioqTJ6Ysx1PtOfbkbiAo+Q/8AeEcklRiU2UeQ4DqVfYyOljusLL8/kqI58xn7MMAKwRDh1lrbzfabtBRyBJt34vzUjIXso4tXO+I9OXQaXULKgua6V3wjYJe5Dlj1lSkQ1Ltd27lvd2/xzIw+qqhlPCXnhw+gSuGMzS/VMbaTaGgppw9jUTRIEjQEFIrePC5011PljPUlHVzxEfA1xuTxP55JpPUQsdc6kIE2h2vqau4kk3Y/1aaL6829cPKXDoKb4W3PPc+XJLpquSXTgibo52JLlaqoXsCzRIfrHiGYd3Agc/mtxbFMgMER14nl08fordFSX7702BjLJsvceoUwIUwIUwIXKogV1KuoZWFiCLgjxwNJa4OboV4RfQpS7VbAbsj/AEI75UBmgJ7ahr2KE+0uh8dCNeGNXRYvdg/UC19M3A+PIpTU0OpMfogZg8T6hkdTzurAj4g4dEse3nfz/ZLbOjPIrWrc1+mKvXkCdBZZTwdeSydxHJ+HI9+KsVP2Dj2Xw8Ry6j29OSsOlEze/wDEOPPxRLsTMtZSTZdKbNq8J7rG+h8G18icLsSY6mqG1jBps788FapT2kZgd5LB2b2gmy2dlIJXe3Zoj3qbEr3MO/n7rXqqjirYgBva7T48+n0VaCd9M/KduKcIFLmVODZZYm7+Kn5qwxkbz0U2mjvr7hOv5c7OYQBnPRzUU7dbQyM+7qBvBZB5NoG+Hrh/TY1DKMlQLX8x6akJfJQOYc0RXOg6Q6ulYR1kW/b7QKSf+Le71x7Jg1NUNL4Dbw1HuF4ytljNpQjDLOkShl0MhibukUgfvC6/HCmXBauPZubwI+m6uMrYn8bIjpsxikF45EcfdYH5HC98MjPiaR5KyHtOxQd0v/6mn9KvybDfAD/uHf8AaVTxAfyVodGWmWwft/8AVfFfGj/vX26fQLui0gF1v1WaQxi8ksaD7zgfniiynlebNaT5KyXtG5Q1mPSNRR3Cu0p7o1Nv3jYe6+GEWC1T9XDKOvsLlVpK2JnG6FKrbivrWMdHEUB+wN5vVz2V/wAa4aswmkpW56h1z1Nh6blUzWTSm0YV7IujJmbrK6QknUorXJP335+nvxDU46AMlMPM/YLuKguc0puUZZpmNPltPcgIg0SNBqx7lHf3k+uE0ME1bNa9zxJ4K897IGXOgSYzbM6jMqkX1djuxRj2VB5D5lvPGxhgioYLDbcnn4/ZI5JH1ElueyIukGsSCGHLoTdYgGlPe3IHxv2j5jC/C43Syuq5P6r28PzRWqx4Y0Qt80KjMzFG0UBKhx+lfgX+6OaoNdOJ592GfYB7w9+pGw5fv9OCp9rlbkZ5lcsryeepIWCJn8QLAebGyj347nqooBeRwHj7brmOGSQ90XTF2T2JghnVagiaoC75jXVIxwBfvJN7X7ibaXxnq3FJZIi6HusOl+JPG3TmmtNRtY7van6JlAYztkxXuPUKYEKYEKYEKYEKYELB2nyV5gssD9VUxXMb94PFH70buPA2PLFyjqmxEslF43bj7jqP2UUrC4XabFBL7ZwuxhzSiHWIbFgoax77HtL5qTfDluGysHaUc2h4Xt+3ql/6tt8s7dVDl2Rz6rN1JPIuy29HFsembFY+65ub5/RHZ0j9jZcIdkqZXWSkzSISIbrvFDb1DDvtw547NfOWls1MbHe1/ZDaaMOzRv1V7anZc1qCeNofpQFpFjcFZbcGHDdbwPlfS+IaOu/TO7JwPZnYkajp1C6qKbtRmFs31Qdkec1OWTHsst9HikBUN7+fcww2q6aGuj3vyI1sqMUslO7UeSbmz+2NNVgBXCSHjG5Ab0+16YylVhs9ObkXbzGycxVMco0Oq2KyhimXdljSRe51DD4jFSOZ8ZvG4jzspnMa74hdC+Y9G9FJqoeI/cbT3G4wzixqpZo6zvEKo+hhdsLLAn6JyDeKqt+KPX3qw+WLzf8AUAIs+P5+4UBw3+1yrz9GlYRu/SUZe5i9vcbjEseO0wN8hB8ly7D5CLZlIejOrtY1SKo5AuR7tBgdjtMf/rJPgECgktbMrFN0S31lqv3I/wA2Y/LEcn+oh/TH6n2C6GGji5EOXdHVFFYsjSn/AHjXHuFhhfLjVU/4Tl8B91ZZRRM4XRRT0yRKFRVRRwCgKB6DTCt73PddxueuqshoaLAWQ7tFtzS0oIDCWTkkZB1+83Bfn4YYUuFTznUZW8z7KvNVxxje5SpzCpq8zn3yjOeChQdyNfM6KO9idcauJlPQx5AQPHcn6noEoeZah97eyL9ncogoEZ2rKUVbCylnVliB47ovdm8dO7hxT1VRNVvyiJxj46WzewV6GOOEfEMypJlOUhi09e87k3Yi4ufHdBPxxOanELZYoQ0fnP2UfZUwN3uuVaGcZJB7FP1pHfHvfGTTEQp8Ul0MmXwNvou+1pGDQXXn/wBcVVW4p8vpxFf63EqO86bqD34P4XSwNMtS/Nb08OZ+S8bVyS9yNtvn9kebMZGKSLd3jJIx3pZWuWdu8k3NhwAvhFWVZqZM1rNGgHIJhFF2bbblbOKylUwIUwIUwIUwIUwIUwIXhwIWFtNsrBWqOtWzgdmRdGH/AJDwOLlHiE1Ie4dDuFBNAyUWcldnPR3WQElFE6cintW8VP5E409PjNPKBc5T1H3SqTD5G/DqhappHjNpI2Q9zqR8xhmyVr9Qb+Buqbo3t3BXzDAzGyKxPLdU/kMdOeAO8beK8DX8LoiochzKUWWObdIt+k0FvJ+HuwukrKON1y4A9NforccVSdvmtan6MpFXfqp4oUHGxLW9TugfHFR2OMJywtLj6e6lZh5Gr3WVldp6ahIWCoq6kryLgRnwO8Lkfh9+Of0M9ULyMYy/TX88VJ+oih0aSSqFd0mVkhtGI4r6DdXePh7XE+mJY8CpYxd9z52+nuoX4hK74RZbFDFnciGSSpWnS1yZhGCB5CM29bYqSuwtj8jI8x6X91MxlU4ZnOssyLbutimESyx1mthuxntHuXdVSfOxxYfhNNJGXlpYfHb5n6qMVkrXZR3l8123de8xjLx0mvBk9n8RZWNj32x1FhNI2POAX+f7j6odWSudl+FaclFnW51sdWkynUdUym/kDGFOKrZcLzdnJHlPUH3upSyry3Dr+Cw6fpCzCFisjq5U2ZZIwCCOIO6ARi+/B6OQAtFr8QSR91WbXTMNnK3LtVS1ptWCoiv9aKVjGPNOQ8gcQsoZqcXp8ptzaAfVTfrI5RZ9wrP+TaOZN+jq0deW8Lj1KcPdiMY3JG61TGQfz83Q7D2v1jcsnMNhsxRd0r1ijgEkuP3Tb5YtR4rRPde9j1Fvz1UMlJUDTdYcuz9Uhsaaa/hGx+Qti+2shcNJB6hV3QSjQtK+6bZurkNlppr+KFfi1hjmSugZq6QeoP0Q2nldoGopyToxmcg1DrEvNFO8/ryX44VVOOxtFoxmPPYe5V2LDnHV5TPyTJIaSPcgTdHM8Sx72J1OM3U1MtQ7NIb/AEHgE0jibG3K0LQtiBSL3AhTAhTAhTAhTAhTAhTAhTAhTAhUM2y/rlsHeN1N0dDqp8jowPMHQ4lgm7J1yAQdwfzRcuBI0QXX7X11Ad2sp0kTlNFdQ3ne4B8DbDiLDqSrF6Z5HMHUj6H6qi+olhNntuOa5jpYht/q8t/xL/bjv/49L/ePmuf4kzkVl5l0qzMCIIUT7zksfcLD54tQ/wCn4hq9xPQaKJ+JuPwhBWa5tNUtvTyM55XOg8hwGHMFNHA2zGgBL5JXyG7iu+RZBPWPuwpcfWc6KvmfyFziKorIKdt5Dbpx8l1DTvl0aEepT0eSKGc9fVkaDTTy+wvidT8MIy+pxM93ux/nqfkmQENILnVyxqSmrs7k3pG3KdTqQLILckW/bbxPD4YtvfS4WyzR3/mfE8AoWtmqzc6NTO2e2dgo03YU1+s51ZvM/kNMZuqrJal15D5cAmkMLIhZq9z7Z+CsTcmS/cw0Zfwn/AxzTVctObxny4IlhZILOSur8vrclk6yF96Anja6G+lpFvofEWvpryxpo5qXE2ZJG2d8/I8krcyWlOZurVuJNRZ2u646isVdDzPkf5xfDiPDFTJVYWbt70f56H5KYGKrGujkE7QbKVNGT1iFo+UiaqfPmvrh3SYhBVDunXkdD+6oTUske4uFk0dU8TB4nZGH1lNvlxxYfGx4yvFx1UDJHMN2myLst6TKyMAOI5R3sCG96m3wwrmwKnee7ceB0+furzMRkG4utX/K01v9WW/9Jp/Dimf9PNH9Z8h+6l/ienwq3lWe5pmJHVIlNAeM26Sf2Sx7R8hbxxDPS0NH8ZLncr+23mVLHNUTbCwR1k+VJTpurdiTd3c3Z25sx5n4DgLYTTzumdd3kOAHIK+xoaLK/iFdKYEKYEKYEKYEKYEKYEKYEKYEKYEKYEKYLIXxLCrAqyhlPEEXB8wcetJabg2K8IBFihHM+jmilJKq0RP6s2H7puB6YaQ41VRixOYdfdVJKGJ/Cyyf8k0P/wCTL+6v9mLX/wAgfv2Y9Sov4azmtbLujmiiILK0p/3jXH7osMVJsaqZBYEN8B91Kyhhbra657b7SDLokigiCu4O4QtkQDyFifu+uJMNojWvMkrtBvrqfzmiqn7BgyjdBOxeysmYSGeoZjFvdpiTvSt3A93efQeDjEMQZRsEUQ71tBy6+3qqFNTGd3aP2TlpadI1CIoVVFgqiwA8AMZBz3PcXONyeKdBoaLBdseL1TAhcqmnWRWR1DKwsysLgjxBx0xzmEOabELwgEWKTm3Gxr0TdfTlupvfs33ojfTUa27m5c8azDcSZUt7OX4uPJw/OCTVdKYznZt9EW9HO1clYrQzIWdFuZbdlhws/IN89cK8Ww9lM4SRmwPD26fRXKOpdKLOHmtfMdhqGY3MCqe+PsfBdMVYcVq4tA+466qV9JE4bLKPRfR39qb98f2Ytfx6p5D0UX8PhWnluwtFCbiEOw5ydv4HT4YqS4rVSf1W8NFKykiZsESKoA4YodVZX1gQpgQpgQpgQpgQpgQpgQpgQpgQpgQvL4EL3AhTAhTHiFMeoUwIUwIVPNcsiqYzFMgdG4g/MHiD4jEkUz4Xh8ZsVw9jXjK5daOlSJFjRQqKLKByAxy97pHF7zcletaGiw2XbHK6UvgQvcCFMCFzniV1KsAVYWIPAg8QcetcWnM02K8IB0KrZVlkVNGI4UCIOQ7z3k6n1x3NPJM/PIblcsY1gytV3Ea7UwIXmPEL3HqFMCFMCFMCFMCFMCFMCFMCFyqELKQrFSRYMACQe+x09+PWkAgkX6IKUu0u1tfSVTwCoDhSLMYlvqAdbDxxqKTD6WohbLktfqUpmqZY5MgKZmW0sqxkSTtI7DRtxRu6cgBY6664zs8kbnjIywHU6pm0G2pQ7RfTWrZKdqv9HGiSbwiTebeJFjpb6p18sMJP0opmzCLVxI3Olv8AKgb2nakE6BGgOE6tKE4EJe1GbZiM2ESq3UbwG7udjq7atvd/HnytbD5tPRGgzk96299b8rKg+ScVGUDuoo2q2gSigaVrFuEaXtvtyHl3nlhbQ0bqqXINuJ5BWppRG25WtBJvKp7wD7xio4ZXEKVdL4LoUvjy6Fg7aTzRUzzQS9W0SliN1WDeBvw9MXsPbFJMI5G3v1IsoaguawubwWL0Z7QT1gnM7BtwqFsoFrg34YuYxSQU+Tsha9+N1Xop3SglyL6+B3QrHIY25OFDW9DphRE5jHAvbmHLZXXAkaJRVe3lfTztG7pJ1blWG4AGANjYjUX+GNWzCaSWIODSMw012Sd1bLG/K7gmlQ5gtZTCSCQrvjRgASp5gg6XHCxxmZITTTZJG3t801Y8SNu0rE2dkrHqqhJqkFKeRVAWNQXDLvdo200I4c74u1Qp2QMcxmrxzOnDRQQmQvcHHboi++FV1bUJwEoWFle0aVFVPTxgFYFW7g8XJYFR+G3Hvv3Yuz0Toadkr93E6dOfndRRyh7iBwQxPnGYjNeqCN1G+Bu7nY6uwu2932uePHS2GTaWi/QZ7963PW/KypmSft7W0TEvhAExUvj1Cl8eXQpfBdCl8eoU3sCF7gQpgQvDgQkV0jf7Sl80/hGNphX/AEbPP6pFV/8AUJ4w+yPIfLGLf8RTwbIYMRfMatVdkJpYrMtrg70mouCPeMNM4bRxEi/edofJQf8A2u8EFbKZ9mNVUmBanirXZ0U7oBALKABdu4E21w3rqSigi7V0fHYG3lfXRL6eaaSQszLts5nlVBmRpZp3mUuYyWPO2jLe5Xy4a45q6SCaj7eNgabX0+h5ruGaVk/ZuN17/L9XHmgpTUu8QmVbMEuVNjY2Xxtjz9HTyUXbCMA5b8fdBnkFR2ebRZPShDIlZaSUyXXeQEWCKSeyovbkNeeLeDOY6mBa3LrY9TzKirge1AujmuzCXLKQyyztUs+6sSsqqFYgn6vEW1PlhIyGOuqOzYzIBck3Jurr3GnjzE3KwpamrXLhmH0uUzFw25cdXuF90LucPG+LwjpzVmk7IZbWvxva+/yULnyCHtc2qv5vt+Rl8M0YAnmuveFKaOwHPlYHvHHFeDCP925j/hbb57D85LqSttCHDcrNegq3yt6p6yR+sjLPE/aTqydN3mrW1uNOXji0JqeOubAIgMp0I0N/uFwWSmAvLt1a6F/YqfxJ8jiHH92eaMN+FyZmM4miXM2zC10NUBYTJVSmNvddT90/A640Ir3Uskf9pa24+/kqD6cTNcOIKEtjNony6oaOUERs27Kh4qw03gO8c+8emGdfRtrortN3bg9OSo0s5gfkdsjqPN+oOa1MYEm60bLY6G8K2Nx9XW9+7CY03a/poXab/U/NMBJlMjh0+iwKevqKqgqKs1dQksROiEJGQLEBQBroeJJN8XjFDDUspxE0tdzFz5qAPfJAZMxBVrJs8qa3LanemKSQ3vIoG86bpO7y3TpbeHLEU9LDTVsdmXDuF9Ab79fBexTSSU7jfULD6MqGaZ5xDUtTkKhYqitvAlvtcLa+/F3GJYYmt7SPPqdyRrpyUNCxzibOstKHaCrTNRTGod4xMEswTUeNlGK76OndRdsIwDlvx9122aVtR2ZdcK7tDtPNUZglDTyGJN8I7p7RIuWseQAFtOYPliCkoGQ0pqJW3NrgHbpopJZ3Pm7JhsOK+My2gmyuuELSvPTsFJEpuyhjYkNxNrXsePxx7HSx11NnDA1+o02v1CJJnwTBpNwVx6Rs+qqWpAhqXEciBwtkIXl2brw0vrfjjvCqanng/mRi7Tbj7rismkjeA12iq7YVmYU60871ZBlF+rjG6qWAIvr2731uMTULKOUvjbFo3idSfZeVL5owH5t1qbVbZTrl1I8fYlqV7Tr9XdA3t3uJJ07sVaLDYnVUjSLhmw8fZSz1LhC0jcr6oJpWFNNS1s88RlQVEbnedL6XNhvBb8Rw4Hhjx7YwZI5omtdY5SNAenK/z4L2PMQ0seSOKZAxngmC9x6hQ4EJG9J8JTMXYjRlRh4gCx+IxssHcH0jQOFx87pHWjLPdOihqFeNHU3VlBBHdbGQlaWPLXbp0wggEIdyOcTV1dKh3kVY4d4cCyhmYA+G8MMKlpipYWO0JJdbodB9FAx2aRzhtsgTor/2i/8ARyfxDDvG9KTzH3S+hH88rz/7/wD8R/249B//ABf/AI/dA1rPNfNf/t7/AIhfkuOov/1n/iV4/wD6tffS9/rq/wBEvzbHGBXNNYf3L2v/AOZpW50rEPSQ7pBMToZAOKh42Ckjlc6euKWDBwneCPiBt1sRdWMQF4xZc+j/AC6gqqW0sSGWO4kDMRcXuGtvWtbn3g46xSprIprxuOU7WA9NkUgikiAcNlkdIdLAIaZ6RN2nDSpcA2LXXUX4g7psedsW8KklL5GzG7+6fL9r6qtWtblaWDTVEn05G2fvvAfoOr/bB3bedxhc6J38WsB/VfyVvOP0l+llU6Fz2an8SfJsSf6g+KPzUWG7OTLxnCU0Q7sadKr/APal+YwxxHeP/tCgh/q8VhdJmyPXqamEfpUHbUfXUcx94fEad2LuD4j2R7CQ907dD7KvW0vaDO3dYfR7m60tBWzMN8KygKfrErYDy/LF3FKc1FRDG3Q638jqoKSTs4XOOqqCsWro6qeqmXeS6wU6ncRWNiGCC28e4m/PE/ZOp6iOOFmh3dubcr8Fw13aROc4+AVjYBh/J+Yi4uUNv6tsRYiP91Bbn9wvaT/geF9dD1QsbVbuwVVjQkk2AF31OPMeY54jawXJcfsu8OsA8lUnN89/4kfIYmtbDRf+1R71l19ZfA0OfKH0/TufMOrlffcYJZBLhhLP7R8iERtLKuzl99K6mSvSNdWMaKB4sxAHxxFghy0pcdrn5cUV4Lpg1fHS2m5NAp4rTge4kY7wM543nm4or299q1elj/QUXkf4FxWwX/kl8R9SpK/WNpVujp6efLaCmqAQZgRFILdiQXtz58Lc+HdiKR00VZNLF/Ta45hTBsb4Wsfx2QhNRVWU1sYBuSRuleEiFgCCPW1jwOGrZYcRpzcacb7g2/PFUSySmlFv8p7jGJT1e49QpgQsnP8AZ6CsQLOl7eyw0Zb9xxYpqqWnddh8lFLCyQWcFhU3RxAg3RPVdX+rE1l143CgccMHY1M45sjc3PLc/NQMo2t0zGyI0yiNYOojBijtujqzukDwPI+OFvbvMvav7x66q0GANyjZY2V7BUtPKssRmV159Yde8HvBxcmxWeVhY8Cx6KCOljY7M3dch0eUvWdbvT9Zvb2/1pvvd98d/wAZqMuSzbbWy8F5+jjvm4qP0eUhfrC05kvvb/Wne3u++AYxUBuWzbbWy8EGkjLs3FaOfbJ09YqCYMWQWDhrNbxPPvxWpq+anJ7PY8OC7lp2S2zcF1y7ZqngganSMGN774bUtf7ROp7vCwxxLWTSyiVztRtwsumwsa3KBosFei+hD7x60j7Bfs+XDet64vnHKkttpfnbX62+Sg/QxA3RNXZNDNB1DoDFYAKNLAcN23C3K2FsVRLHL2rXd5WXRtc3KdkNw9GdGoZSZmDA23nvuk6byjdtvW0uQcMXY1UG1gBbpv46qu2iiatTJNjqWkcPCjBxpvF2N794vY+7FWoxCeduR505WH+VJFTsi+Fa9dSdahQu635o26fQ4qxP7N2awPiLqYi4ssjJtkYaV9+F5hc3ZTISrHvYHifHFyoxGWduV4b6ahRRwNj+Fb9sL1MsRNlacCpXdJSpO9Il9AbcUt7Ouvni6a+Y9mb6s2PvzUXYMsRbdVMt2CooQ1ot8sCpMh3iAeIHd5jXEsuK1Mlu9a3LRRMo4mXsF0yLYmkpGLxoSxBF5DvEA6EC/C+OarE6ioFnG3houo6WOM3AVem6PaJJetVGuDvBSxKg3uLL4HUX4WGJHYxVujyEjxtr+FeNpI2uzBfD9HlKZOtLT9Zvb2/1pvvd9+/HoxecNyWbblZeCjiBzcVo53spBVbhk3xJHbdlRrOLcNeeuuoxBTYhNT3DbZTwI0UkkDH2J3XPKdj4IJTOTJNN+smYMRy0sABppwx1PiMssfZABreTRb3XjKdjXZtyuOcbC0tVK0sxlZm/3hsB3KOQ8PE47p8UngYGRgW8Fy+kje7M7dTMNhqecRrK0ziNd1AZToPzPK/gMeR4pNGXFgaL76IfSxvAB4Lx9hKVokhYytHGxZQZDoWFtDxAHEAc8H8UnDy8AAkAbcl0aZhaGnYL7oti4EmWZ3mmdBaPrn3gndbQa+JvjyXEpXxmNoDQd7C10CmYHZtyiQDC4Kde49QpgQpgQpgQpgQpgQpgQpgQpgQpgQpgQpgQpgQpgQpgQpgQpgQpgQpgQpgQpgQpgQpgQpgQpgQpgQpgQpgQpgQpg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32" y="6019800"/>
            <a:ext cx="1006697" cy="6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59" y="6019800"/>
            <a:ext cx="1345957" cy="60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74006" y="10162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Поплаве мај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2014</a:t>
            </a:r>
            <a:r>
              <a:rPr lang="sr-Cyrl-R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I:\Serbian National Disaster Risk Management Program\logotip-U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4572000" y="6019800"/>
            <a:ext cx="959914" cy="6441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91000" y="1386941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Процена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укупних потреба за санацију и обнову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sr-Cyrl-R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поплављених </a:t>
            </a:r>
            <a:r>
              <a:rPr lang="sr-Cyrl-R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подручја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/>
                </a:solidFill>
              </a:rPr>
              <a:t>1,345 милијарди </a:t>
            </a:r>
            <a:r>
              <a:rPr lang="ru-RU" sz="1600" b="1" dirty="0" smtClean="0">
                <a:solidFill>
                  <a:schemeClr val="accent1"/>
                </a:solidFill>
              </a:rPr>
              <a:t>евра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0" y="3352800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Cyrl-RS" sz="1400" b="1" dirty="0" smtClean="0">
                <a:solidFill>
                  <a:schemeClr val="accent1"/>
                </a:solidFill>
              </a:rPr>
              <a:t>системски </a:t>
            </a:r>
            <a:r>
              <a:rPr lang="ru-RU" sz="1400" b="1" dirty="0">
                <a:solidFill>
                  <a:schemeClr val="accent1"/>
                </a:solidFill>
              </a:rPr>
              <a:t>приступи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управљању ризицима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предузимају активности са циљем </a:t>
            </a:r>
            <a:r>
              <a:rPr lang="ru-RU" sz="1400" b="1" dirty="0">
                <a:solidFill>
                  <a:schemeClr val="accent1"/>
                </a:solidFill>
              </a:rPr>
              <a:t>јачања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</a:rPr>
              <a:t>превенције</a:t>
            </a:r>
            <a:endParaRPr lang="ru-RU" sz="1400" b="1" dirty="0">
              <a:solidFill>
                <a:schemeClr val="accent1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планирају и реализују инвестиције засноване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</a:t>
            </a:r>
            <a:r>
              <a:rPr lang="ru-RU" sz="1400" b="1" dirty="0">
                <a:solidFill>
                  <a:schemeClr val="accent1"/>
                </a:solidFill>
              </a:rPr>
              <a:t>познавању </a:t>
            </a:r>
            <a:r>
              <a:rPr lang="ru-RU" sz="1400" b="1" dirty="0" smtClean="0">
                <a:solidFill>
                  <a:schemeClr val="accent1"/>
                </a:solidFill>
              </a:rPr>
              <a:t>ризика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обезбеди што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је могуће </a:t>
            </a:r>
            <a:r>
              <a:rPr lang="ru-RU" sz="1400" b="1" dirty="0">
                <a:solidFill>
                  <a:schemeClr val="accent1"/>
                </a:solidFill>
              </a:rPr>
              <a:t>већи степен заштите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људи и имовине од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нових поплава и других елементарних непогода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/>
                </a:solidFill>
              </a:rPr>
              <a:t>смањи ризик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наступања штете</a:t>
            </a:r>
            <a:r>
              <a:rPr lang="sr-Cyrl-R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од природних </a:t>
            </a:r>
            <a:r>
              <a:rPr lang="sr-Cyrl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катастрофа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3786404" cy="6858000"/>
          </a:xfrm>
          <a:prstGeom prst="rect">
            <a:avLst/>
          </a:prstGeom>
          <a:noFill/>
        </p:spPr>
      </p:pic>
      <p:pic>
        <p:nvPicPr>
          <p:cNvPr id="18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200"/>
            <a:ext cx="847059" cy="1676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144392" y="24778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У</a:t>
            </a:r>
            <a:r>
              <a:rPr lang="ru-RU" sz="2000" b="1" dirty="0" smtClean="0">
                <a:solidFill>
                  <a:schemeClr val="accent1"/>
                </a:solidFill>
              </a:rPr>
              <a:t>позорења </a:t>
            </a:r>
            <a:r>
              <a:rPr lang="ru-RU" sz="2000" b="1" dirty="0">
                <a:solidFill>
                  <a:schemeClr val="accent1"/>
                </a:solidFill>
              </a:rPr>
              <a:t>и </a:t>
            </a:r>
            <a:r>
              <a:rPr lang="ru-RU" sz="2000" b="1" dirty="0" smtClean="0">
                <a:solidFill>
                  <a:schemeClr val="accent1"/>
                </a:solidFill>
              </a:rPr>
              <a:t>опомене 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Неопходност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 се у Републици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Србији: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813699" y="2209800"/>
            <a:ext cx="5330301" cy="813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769203"/>
            <a:ext cx="3957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Процена укупне штете </a:t>
            </a:r>
            <a:r>
              <a:rPr lang="sr-Cyrl-R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од поплава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 1,7 милијарди евра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76200"/>
            <a:ext cx="4038600" cy="1143000"/>
          </a:xfrm>
        </p:spPr>
        <p:txBody>
          <a:bodyPr>
            <a:normAutofit/>
          </a:bodyPr>
          <a:lstStyle/>
          <a:p>
            <a:pPr algn="l"/>
            <a:r>
              <a:rPr lang="sr-Cyrl-R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Циљ Програма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404" y="1066800"/>
            <a:ext cx="5205196" cy="4572000"/>
          </a:xfrm>
        </p:spPr>
        <p:txBody>
          <a:bodyPr>
            <a:noAutofit/>
          </a:bodyPr>
          <a:lstStyle/>
          <a:p>
            <a:r>
              <a:rPr lang="sr-Cyrl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Подршка </a:t>
            </a:r>
            <a:r>
              <a:rPr lang="sr-Cyrl-R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Влади Србије при </a:t>
            </a:r>
            <a:r>
              <a:rPr lang="sr-Cyrl-RS" sz="1400" b="1" dirty="0">
                <a:solidFill>
                  <a:schemeClr val="accent1"/>
                </a:solidFill>
              </a:rPr>
              <a:t>изградњи свеобухватног програма заштите од елементарних непогода</a:t>
            </a:r>
            <a:r>
              <a:rPr lang="sr-Cyrl-R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sr-Cyrl-R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r-Cyrl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 као </a:t>
            </a:r>
            <a:r>
              <a:rPr lang="sr-Cyrl-RS" sz="1400" b="1" dirty="0">
                <a:solidFill>
                  <a:schemeClr val="accent1"/>
                </a:solidFill>
              </a:rPr>
              <a:t>општи оквир за координацију, усмеравање фондова и спровођење активности</a:t>
            </a:r>
            <a:r>
              <a:rPr lang="sr-Cyrl-R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везаних за смањење </a:t>
            </a:r>
            <a:r>
              <a:rPr lang="sr-Cyrl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ризика и управљање њима</a:t>
            </a:r>
            <a:r>
              <a:rPr lang="sr-Cyrl-RS" sz="1400" dirty="0" smtClean="0"/>
              <a:t>.</a:t>
            </a:r>
            <a:endParaRPr lang="sr-Cyrl-RS" sz="1400" dirty="0" smtClean="0">
              <a:solidFill>
                <a:schemeClr val="accent1"/>
              </a:solidFill>
            </a:endParaRPr>
          </a:p>
          <a:p>
            <a:r>
              <a:rPr lang="sr-Cyrl-CS" sz="1400" b="1" dirty="0">
                <a:solidFill>
                  <a:schemeClr val="accent1"/>
                </a:solidFill>
              </a:rPr>
              <a:t>Изградња система </a:t>
            </a:r>
            <a:r>
              <a:rPr lang="sr-Cyrl-C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управљања ризицима од елементарних непогода на националном нивоу са јасно дефинисаним неопходним средствима и улогама учесника у програму, у </a:t>
            </a:r>
            <a:r>
              <a:rPr lang="sr-Cyrl-CS" sz="1400" b="1" dirty="0">
                <a:solidFill>
                  <a:schemeClr val="accent1"/>
                </a:solidFill>
              </a:rPr>
              <a:t>циљу смањења постојећих ризика, спречавања стварања ризика у </a:t>
            </a:r>
            <a:r>
              <a:rPr lang="sr-Cyrl-CS" sz="1400" b="1" dirty="0" smtClean="0">
                <a:solidFill>
                  <a:schemeClr val="accent1"/>
                </a:solidFill>
              </a:rPr>
              <a:t>будућности и </a:t>
            </a:r>
            <a:r>
              <a:rPr lang="sr-Cyrl-CS" sz="1400" b="1" dirty="0">
                <a:solidFill>
                  <a:schemeClr val="accent1"/>
                </a:solidFill>
              </a:rPr>
              <a:t>ефикаснијег одговора на непогоде</a:t>
            </a:r>
            <a:endParaRPr lang="en-US" sz="1400" b="1" dirty="0">
              <a:solidFill>
                <a:schemeClr val="accent1"/>
              </a:solidFill>
            </a:endParaRPr>
          </a:p>
          <a:p>
            <a:r>
              <a:rPr lang="sr-Cyrl-R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 се  базира на </a:t>
            </a:r>
            <a:r>
              <a:rPr lang="sr-Cyrl-RS" sz="1400" b="1" dirty="0">
                <a:solidFill>
                  <a:schemeClr val="accent1"/>
                </a:solidFill>
              </a:rPr>
              <a:t>јачању сарадње и капацитета постојећих институција</a:t>
            </a:r>
            <a:r>
              <a:rPr lang="sr-Cyrl-R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Владе Републике Србије</a:t>
            </a:r>
          </a:p>
          <a:p>
            <a:r>
              <a:rPr lang="sr-Cyrl-R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 </a:t>
            </a:r>
            <a:r>
              <a:rPr lang="sr-Cyrl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ће </a:t>
            </a:r>
            <a:r>
              <a:rPr lang="sr-Cyrl-R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координирати </a:t>
            </a:r>
            <a:r>
              <a:rPr lang="sr-Cyrl-RS" sz="1400" b="1" dirty="0">
                <a:solidFill>
                  <a:schemeClr val="accent1"/>
                </a:solidFill>
              </a:rPr>
              <a:t>Канцеларија за помоћ и обнову поплављених подручја</a:t>
            </a:r>
            <a:r>
              <a:rPr lang="sr-Cyrl-R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у сарадњи </a:t>
            </a:r>
            <a:r>
              <a:rPr lang="sr-Cyrl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са: </a:t>
            </a:r>
            <a:r>
              <a:rPr lang="sr-Cyrl-RS" sz="1400" b="1" dirty="0" smtClean="0">
                <a:solidFill>
                  <a:schemeClr val="accent1"/>
                </a:solidFill>
              </a:rPr>
              <a:t>Министарством </a:t>
            </a:r>
            <a:r>
              <a:rPr lang="sr-Cyrl-RS" sz="1400" b="1" dirty="0">
                <a:solidFill>
                  <a:schemeClr val="accent1"/>
                </a:solidFill>
              </a:rPr>
              <a:t>унутрашњих </a:t>
            </a:r>
            <a:r>
              <a:rPr lang="sr-Cyrl-RS" sz="1400" b="1" dirty="0" smtClean="0">
                <a:solidFill>
                  <a:schemeClr val="accent1"/>
                </a:solidFill>
              </a:rPr>
              <a:t>послова </a:t>
            </a:r>
          </a:p>
          <a:p>
            <a:pPr marL="0" indent="0">
              <a:buNone/>
            </a:pPr>
            <a:r>
              <a:rPr lang="sr-Cyrl-RS" sz="1400" b="1" dirty="0">
                <a:solidFill>
                  <a:schemeClr val="accent1"/>
                </a:solidFill>
              </a:rPr>
              <a:t> </a:t>
            </a:r>
            <a:r>
              <a:rPr lang="sr-Cyrl-RS" sz="1400" b="1" dirty="0" smtClean="0">
                <a:solidFill>
                  <a:schemeClr val="accent1"/>
                </a:solidFill>
              </a:rPr>
              <a:t>        Министарством </a:t>
            </a:r>
            <a:r>
              <a:rPr lang="sr-Cyrl-RS" sz="1400" b="1" dirty="0">
                <a:solidFill>
                  <a:schemeClr val="accent1"/>
                </a:solidFill>
              </a:rPr>
              <a:t>пољопривреде и заштите животне </a:t>
            </a:r>
            <a:r>
              <a:rPr lang="sr-Cyrl-RS" sz="1400" b="1" dirty="0" smtClean="0">
                <a:solidFill>
                  <a:schemeClr val="accent1"/>
                </a:solidFill>
              </a:rPr>
              <a:t>средине </a:t>
            </a:r>
          </a:p>
          <a:p>
            <a:pPr marL="0" indent="0">
              <a:buNone/>
            </a:pPr>
            <a:r>
              <a:rPr lang="sr-Cyrl-RS" sz="1400" b="1" dirty="0" smtClean="0">
                <a:solidFill>
                  <a:schemeClr val="accent1"/>
                </a:solidFill>
              </a:rPr>
              <a:t>         Министарством </a:t>
            </a:r>
            <a:r>
              <a:rPr lang="sr-Cyrl-RS" sz="1400" b="1" dirty="0">
                <a:solidFill>
                  <a:schemeClr val="accent1"/>
                </a:solidFill>
              </a:rPr>
              <a:t>државне управе и локалне </a:t>
            </a:r>
            <a:r>
              <a:rPr lang="sr-Cyrl-RS" sz="1400" b="1" dirty="0" smtClean="0">
                <a:solidFill>
                  <a:schemeClr val="accent1"/>
                </a:solidFill>
              </a:rPr>
              <a:t>самоуправе             </a:t>
            </a:r>
          </a:p>
          <a:p>
            <a:pPr marL="0" indent="0">
              <a:buNone/>
            </a:pPr>
            <a:r>
              <a:rPr lang="sr-Cyrl-RS" sz="1400" b="1" dirty="0">
                <a:solidFill>
                  <a:schemeClr val="accent1"/>
                </a:solidFill>
              </a:rPr>
              <a:t> </a:t>
            </a:r>
            <a:r>
              <a:rPr lang="sr-Cyrl-RS" sz="1400" b="1" dirty="0" smtClean="0">
                <a:solidFill>
                  <a:schemeClr val="accent1"/>
                </a:solidFill>
              </a:rPr>
              <a:t>        Министарством </a:t>
            </a:r>
            <a:r>
              <a:rPr lang="sr-Cyrl-RS" sz="1400" b="1" dirty="0">
                <a:solidFill>
                  <a:schemeClr val="accent1"/>
                </a:solidFill>
              </a:rPr>
              <a:t>грађевинарства, саобраћаја и </a:t>
            </a:r>
            <a:r>
              <a:rPr lang="sr-Cyrl-RS" sz="1400" b="1" dirty="0" smtClean="0">
                <a:solidFill>
                  <a:schemeClr val="accent1"/>
                </a:solidFill>
              </a:rPr>
              <a:t>    </a:t>
            </a:r>
          </a:p>
          <a:p>
            <a:pPr marL="0" indent="0">
              <a:buNone/>
            </a:pPr>
            <a:r>
              <a:rPr lang="sr-Cyrl-RS" sz="1400" b="1" dirty="0">
                <a:solidFill>
                  <a:schemeClr val="accent1"/>
                </a:solidFill>
              </a:rPr>
              <a:t> </a:t>
            </a:r>
            <a:r>
              <a:rPr lang="sr-Cyrl-RS" sz="1400" b="1" dirty="0" smtClean="0">
                <a:solidFill>
                  <a:schemeClr val="accent1"/>
                </a:solidFill>
              </a:rPr>
              <a:t>        инфраструктуре</a:t>
            </a:r>
          </a:p>
          <a:p>
            <a:pPr marL="0" indent="0">
              <a:buNone/>
            </a:pPr>
            <a:r>
              <a:rPr lang="sr-Cyrl-RS" sz="1400" b="1" dirty="0" smtClean="0">
                <a:solidFill>
                  <a:schemeClr val="accent1"/>
                </a:solidFill>
              </a:rPr>
              <a:t>      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sr-Cyrl-RS" sz="1400" b="1" dirty="0" smtClean="0">
                <a:solidFill>
                  <a:schemeClr val="accent1"/>
                </a:solidFill>
              </a:rPr>
              <a:t>  Министарством финансија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         </a:t>
            </a:r>
            <a:r>
              <a:rPr lang="sr-Cyrl-RS" sz="1400" b="1" dirty="0" smtClean="0">
                <a:solidFill>
                  <a:schemeClr val="accent1"/>
                </a:solidFill>
              </a:rPr>
              <a:t>Канцеларијом за европске интеграције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786404" cy="6858000"/>
          </a:xfrm>
          <a:prstGeom prst="rect">
            <a:avLst/>
          </a:prstGeom>
          <a:noFill/>
        </p:spPr>
      </p:pic>
      <p:pic>
        <p:nvPicPr>
          <p:cNvPr id="1026" name="Picture 2" descr="I:\Serbian National Disaster Risk Management Program\logo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930900"/>
            <a:ext cx="4214812" cy="1079500"/>
          </a:xfrm>
          <a:prstGeom prst="rect">
            <a:avLst/>
          </a:prstGeom>
          <a:noFill/>
        </p:spPr>
      </p:pic>
      <p:pic>
        <p:nvPicPr>
          <p:cNvPr id="7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847059" cy="1676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3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324600" cy="9144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sr-Cyrl-R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 </a:t>
            </a:r>
            <a:r>
              <a:rPr lang="sr-Cyrl-R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Програма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09800" y="914400"/>
            <a:ext cx="6324600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Надзор и управљање средствима Програма</a:t>
            </a:r>
            <a:endParaRPr lang="en-US" sz="1200" dirty="0" smtClean="0"/>
          </a:p>
          <a:p>
            <a:pPr algn="ctr"/>
            <a:r>
              <a:rPr lang="sr-Cyrl-RS" sz="1200" b="1" dirty="0" smtClean="0"/>
              <a:t>Светска банка</a:t>
            </a:r>
            <a:endParaRPr lang="en-US" sz="1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2098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GFDRR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32766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43434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WB </a:t>
            </a:r>
            <a:r>
              <a:rPr lang="sr-Cyrl-RS" sz="1100" dirty="0" smtClean="0"/>
              <a:t>–јачање </a:t>
            </a:r>
            <a:r>
              <a:rPr lang="sr-Cyrl-RS" sz="1100" dirty="0"/>
              <a:t>капацитета </a:t>
            </a:r>
            <a:r>
              <a:rPr lang="sr-Cyrl-RS" sz="1100" dirty="0" smtClean="0"/>
              <a:t>локалних  самоуправа</a:t>
            </a:r>
            <a:endParaRPr lang="en-US" sz="1100" dirty="0"/>
          </a:p>
        </p:txBody>
      </p:sp>
      <p:sp>
        <p:nvSpPr>
          <p:cNvPr id="22" name="Rounded Rectangle 21"/>
          <p:cNvSpPr/>
          <p:nvPr/>
        </p:nvSpPr>
        <p:spPr>
          <a:xfrm>
            <a:off x="54102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IPA</a:t>
            </a:r>
            <a:r>
              <a:rPr lang="sr-Cyrl-RS" sz="1100" dirty="0" smtClean="0"/>
              <a:t> фондови Европске уније</a:t>
            </a:r>
            <a:endParaRPr lang="en-US" sz="1100" dirty="0"/>
          </a:p>
        </p:txBody>
      </p:sp>
      <p:sp>
        <p:nvSpPr>
          <p:cNvPr id="23" name="Rounded Rectangle 22"/>
          <p:cNvSpPr/>
          <p:nvPr/>
        </p:nvSpPr>
        <p:spPr>
          <a:xfrm>
            <a:off x="64770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GFDRR </a:t>
            </a:r>
            <a:r>
              <a:rPr lang="sr-Cyrl-RS" sz="1100" dirty="0" smtClean="0"/>
              <a:t>- </a:t>
            </a:r>
            <a:r>
              <a:rPr lang="sr-Cyrl-RS" sz="1100" dirty="0"/>
              <a:t>о</a:t>
            </a:r>
            <a:r>
              <a:rPr lang="sr-Cyrl-RS" sz="1100" dirty="0" smtClean="0"/>
              <a:t>квир за Србију</a:t>
            </a:r>
            <a:endParaRPr lang="en-US" sz="1100" dirty="0" smtClean="0"/>
          </a:p>
          <a:p>
            <a:pPr algn="ctr"/>
            <a:r>
              <a:rPr lang="en-US" sz="1100" dirty="0" smtClean="0"/>
              <a:t>SDC</a:t>
            </a:r>
            <a:endParaRPr lang="en-US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7543800" y="1524000"/>
            <a:ext cx="990600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SECO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4419600" y="2743200"/>
            <a:ext cx="2133600" cy="1600200"/>
          </a:xfrm>
          <a:prstGeom prst="roundRect">
            <a:avLst>
              <a:gd name="adj" fmla="val 1298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НАЦИОНАЛНИ ПРОГРАМ УПРАВЉАЊА РИЗИКОМ ОД ЕЛЕМЕНТАРНИХ НЕПОГОДА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71800" y="2743200"/>
            <a:ext cx="1295400" cy="1600200"/>
          </a:xfrm>
          <a:prstGeom prst="roundRect">
            <a:avLst>
              <a:gd name="adj" fmla="val 1298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Надзорни одбор</a:t>
            </a:r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sr-Cyrl-RS" sz="1200" b="1" dirty="0" smtClean="0"/>
              <a:t>Донатори и министри</a:t>
            </a:r>
            <a:endParaRPr lang="en-US" sz="1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3276600" y="4572000"/>
            <a:ext cx="53340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Компонента</a:t>
            </a:r>
            <a:r>
              <a:rPr lang="en-US" sz="1200" b="1" dirty="0" smtClean="0"/>
              <a:t> 1</a:t>
            </a:r>
            <a:r>
              <a:rPr lang="en-US" sz="1200" dirty="0" smtClean="0"/>
              <a:t> – </a:t>
            </a:r>
            <a:r>
              <a:rPr lang="sr-Cyrl-RS" sz="1200" dirty="0" smtClean="0"/>
              <a:t>Изградња и развој институција</a:t>
            </a:r>
            <a:endParaRPr lang="en-US" sz="1200" dirty="0" smtClean="0"/>
          </a:p>
          <a:p>
            <a:pPr algn="ctr"/>
            <a:r>
              <a:rPr lang="sr-Cyrl-RS" sz="1200" dirty="0"/>
              <a:t>к</a:t>
            </a:r>
            <a:r>
              <a:rPr lang="sr-Cyrl-RS" sz="1200" dirty="0" smtClean="0"/>
              <a:t>роз компоненте </a:t>
            </a:r>
            <a:r>
              <a:rPr lang="en-US" sz="1200" dirty="0" smtClean="0"/>
              <a:t>2-5 </a:t>
            </a:r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6705600" y="2743200"/>
            <a:ext cx="1295400" cy="1600200"/>
          </a:xfrm>
          <a:prstGeom prst="roundRect">
            <a:avLst>
              <a:gd name="adj" fmla="val 129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Координација активности</a:t>
            </a:r>
          </a:p>
          <a:p>
            <a:pPr algn="ctr"/>
            <a:endParaRPr lang="en-US" sz="1200" dirty="0" smtClean="0"/>
          </a:p>
          <a:p>
            <a:pPr algn="ctr"/>
            <a:r>
              <a:rPr lang="sr-Cyrl-RS" sz="1200" b="1" dirty="0" smtClean="0"/>
              <a:t>Канцеларија за помоћ и обнову</a:t>
            </a:r>
            <a:endParaRPr lang="en-US" sz="12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133600" y="4571999"/>
            <a:ext cx="1066800" cy="1981201"/>
          </a:xfrm>
          <a:prstGeom prst="roundRect">
            <a:avLst>
              <a:gd name="adj" fmla="val 1298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Техничка помоћ</a:t>
            </a:r>
          </a:p>
          <a:p>
            <a:pPr algn="ctr"/>
            <a:endParaRPr lang="en-US" sz="1200" dirty="0" smtClean="0"/>
          </a:p>
          <a:p>
            <a:pPr algn="ctr"/>
            <a:r>
              <a:rPr lang="sr-Cyrl-RS" sz="1200" b="1" dirty="0" smtClean="0"/>
              <a:t>Донатори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UN </a:t>
            </a:r>
          </a:p>
          <a:p>
            <a:pPr algn="ctr"/>
            <a:r>
              <a:rPr lang="sr-Cyrl-RS" sz="1200" b="1" dirty="0" smtClean="0"/>
              <a:t>Светска банка</a:t>
            </a:r>
            <a:endParaRPr lang="en-US" sz="12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3276600" y="6096000"/>
            <a:ext cx="5334000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/>
              <a:t>И</a:t>
            </a:r>
            <a:r>
              <a:rPr lang="sr-Cyrl-RS" sz="1200" dirty="0" smtClean="0"/>
              <a:t>нституције надлежне за спровођење активности</a:t>
            </a:r>
            <a:endParaRPr lang="en-US" sz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3276600" y="5105400"/>
            <a:ext cx="10668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RS" sz="1000" b="1" dirty="0" smtClean="0"/>
              <a:t>Компонента </a:t>
            </a:r>
            <a:r>
              <a:rPr lang="en-US" sz="1000" b="1" dirty="0"/>
              <a:t>2</a:t>
            </a:r>
          </a:p>
          <a:p>
            <a:pPr algn="ctr"/>
            <a:r>
              <a:rPr lang="sr-Cyrl-RS" sz="1000" dirty="0" smtClean="0"/>
              <a:t>Идентифика-ција ризика од елементар-</a:t>
            </a:r>
          </a:p>
          <a:p>
            <a:pPr algn="ctr"/>
            <a:r>
              <a:rPr lang="sr-Cyrl-RS" sz="1000" dirty="0" smtClean="0"/>
              <a:t>них непогода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343400" y="5105400"/>
            <a:ext cx="10668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RS" sz="1000" b="1" dirty="0"/>
              <a:t>Компонента </a:t>
            </a:r>
            <a:r>
              <a:rPr lang="en-US" sz="1000" b="1" dirty="0" smtClean="0"/>
              <a:t>3</a:t>
            </a:r>
          </a:p>
          <a:p>
            <a:pPr algn="ctr"/>
            <a:r>
              <a:rPr lang="sr-Cyrl-RS" sz="1000" dirty="0" smtClean="0"/>
              <a:t>Структурно и неструктурно смањење ризика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10200" y="5105400"/>
            <a:ext cx="10668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/>
              <a:t>Компонента </a:t>
            </a:r>
            <a:r>
              <a:rPr lang="en-US" sz="1000" dirty="0" smtClean="0"/>
              <a:t>4</a:t>
            </a:r>
          </a:p>
          <a:p>
            <a:pPr algn="ctr"/>
            <a:r>
              <a:rPr lang="sr-Cyrl-RS" sz="1000" dirty="0"/>
              <a:t>Системи раног упозоравања и </a:t>
            </a:r>
            <a:r>
              <a:rPr lang="sr-Cyrl-RS" sz="1000" dirty="0" smtClean="0"/>
              <a:t>спремности</a:t>
            </a:r>
            <a:endParaRPr lang="sr-Cyrl-RS" sz="1000" dirty="0"/>
          </a:p>
          <a:p>
            <a:pPr algn="ctr"/>
            <a:endParaRPr lang="en-US" sz="1000" dirty="0"/>
          </a:p>
        </p:txBody>
      </p:sp>
      <p:sp>
        <p:nvSpPr>
          <p:cNvPr id="35" name="Rounded Rectangle 34"/>
          <p:cNvSpPr/>
          <p:nvPr/>
        </p:nvSpPr>
        <p:spPr>
          <a:xfrm>
            <a:off x="6477000" y="5105400"/>
            <a:ext cx="10668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RS" sz="1000" b="1" dirty="0"/>
              <a:t>Компонента </a:t>
            </a:r>
            <a:r>
              <a:rPr lang="en-US" sz="1000" b="1" dirty="0" smtClean="0"/>
              <a:t>5</a:t>
            </a:r>
          </a:p>
          <a:p>
            <a:pPr algn="ctr"/>
            <a:r>
              <a:rPr lang="sr-Cyrl-RS" sz="1000" dirty="0"/>
              <a:t>Стратегије финансирања у случају ризика</a:t>
            </a:r>
            <a:endParaRPr lang="en-US" sz="1000" dirty="0"/>
          </a:p>
        </p:txBody>
      </p:sp>
      <p:sp>
        <p:nvSpPr>
          <p:cNvPr id="36" name="Rounded Rectangle 35"/>
          <p:cNvSpPr/>
          <p:nvPr/>
        </p:nvSpPr>
        <p:spPr>
          <a:xfrm>
            <a:off x="7543800" y="5105400"/>
            <a:ext cx="10668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RS" sz="1000" b="1" dirty="0"/>
              <a:t>Компонента </a:t>
            </a:r>
            <a:r>
              <a:rPr lang="en-US" sz="1000" b="1" dirty="0" smtClean="0"/>
              <a:t>6</a:t>
            </a:r>
          </a:p>
          <a:p>
            <a:pPr algn="ctr"/>
            <a:r>
              <a:rPr lang="sr-Cyrl-RS" sz="1000" dirty="0"/>
              <a:t>Ефикасан опоравак</a:t>
            </a:r>
            <a:endParaRPr lang="en-US" sz="1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743200" y="25146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5" idx="0"/>
          </p:cNvCxnSpPr>
          <p:nvPr/>
        </p:nvCxnSpPr>
        <p:spPr>
          <a:xfrm rot="5400000">
            <a:off x="5372894" y="2628900"/>
            <a:ext cx="227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772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104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436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768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100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43200" y="2286000"/>
            <a:ext cx="158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2" cstate="print"/>
          <a:srcRect r="53713"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</p:spPr>
      </p:pic>
      <p:pic>
        <p:nvPicPr>
          <p:cNvPr id="37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47059" cy="1676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 txBox="1">
            <a:spLocks/>
          </p:cNvSpPr>
          <p:nvPr/>
        </p:nvSpPr>
        <p:spPr>
          <a:xfrm>
            <a:off x="5448300" y="1828800"/>
            <a:ext cx="33909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sr-Cyrl-R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Глобални фонд за умањење елементарних непогода и опоравак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(GFDRR) </a:t>
            </a:r>
            <a:r>
              <a:rPr lang="sr-Cyrl-R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 оквиру Светске банке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sr-Cyrl-RS" sz="1200" b="1" dirty="0" smtClean="0">
                <a:solidFill>
                  <a:schemeClr val="accent1"/>
                </a:solidFill>
              </a:rPr>
              <a:t>УСД </a:t>
            </a:r>
            <a:r>
              <a:rPr lang="en-US" sz="1200" b="1" dirty="0" smtClean="0">
                <a:solidFill>
                  <a:schemeClr val="accent1"/>
                </a:solidFill>
              </a:rPr>
              <a:t>0.5</a:t>
            </a:r>
            <a:r>
              <a:rPr lang="sr-Cyrl-RS" sz="1200" b="1" dirty="0" smtClean="0">
                <a:solidFill>
                  <a:schemeClr val="accent1"/>
                </a:solidFill>
              </a:rPr>
              <a:t> милиона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34290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sr-Cyrl-R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Инструмент за претприступну помоћ ЕУ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(IPA) 2014: </a:t>
            </a:r>
            <a:r>
              <a:rPr lang="sr-Cyrl-RS" sz="1200" b="1" dirty="0" smtClean="0">
                <a:solidFill>
                  <a:schemeClr val="accent1"/>
                </a:solidFill>
              </a:rPr>
              <a:t>ЕУР </a:t>
            </a:r>
            <a:r>
              <a:rPr lang="en-US" sz="1200" b="1" dirty="0" smtClean="0">
                <a:solidFill>
                  <a:schemeClr val="accent1"/>
                </a:solidFill>
              </a:rPr>
              <a:t>6.1 </a:t>
            </a:r>
            <a:r>
              <a:rPr lang="sr-Cyrl-RS" sz="1200" b="1" dirty="0" smtClean="0">
                <a:solidFill>
                  <a:schemeClr val="accent1"/>
                </a:solidFill>
              </a:rPr>
              <a:t>милион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34290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sr-Cyrl-R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Швајцарски државни секретаријат за економске послове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(SECO) </a:t>
            </a:r>
            <a:r>
              <a:rPr lang="sr-Cyrl-R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Осигурање против ризика од елементарних </a:t>
            </a:r>
            <a:r>
              <a:rPr lang="sr-Cyrl-R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непогода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sr-Cyrl-RS" sz="1200" b="1" dirty="0" smtClean="0">
                <a:solidFill>
                  <a:schemeClr val="accent1"/>
                </a:solidFill>
              </a:rPr>
              <a:t>ЕУР </a:t>
            </a:r>
            <a:r>
              <a:rPr lang="en-US" sz="1200" b="1" dirty="0" smtClean="0">
                <a:solidFill>
                  <a:schemeClr val="accent1"/>
                </a:solidFill>
              </a:rPr>
              <a:t>0.5 </a:t>
            </a:r>
            <a:r>
              <a:rPr lang="sr-Cyrl-RS" sz="1200" b="1" dirty="0">
                <a:solidFill>
                  <a:schemeClr val="accent1"/>
                </a:solidFill>
              </a:rPr>
              <a:t>милиона</a:t>
            </a:r>
            <a:endParaRPr lang="en-US" sz="1200" b="1" dirty="0" smtClean="0">
              <a:solidFill>
                <a:schemeClr val="accent1"/>
              </a:solidFill>
            </a:endParaRPr>
          </a:p>
          <a:p>
            <a:pPr marL="342900" lvl="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sr-Cyrl-R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Швајцарска канцеларија за сарадњу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(SDC): </a:t>
            </a:r>
            <a:r>
              <a:rPr lang="sr-Cyrl-RS" sz="1200" b="1" dirty="0" smtClean="0">
                <a:solidFill>
                  <a:schemeClr val="accent1"/>
                </a:solidFill>
              </a:rPr>
              <a:t>ЕУР </a:t>
            </a:r>
            <a:r>
              <a:rPr lang="en-US" sz="1200" b="1" dirty="0" smtClean="0">
                <a:solidFill>
                  <a:schemeClr val="accent1"/>
                </a:solidFill>
              </a:rPr>
              <a:t>0.4 </a:t>
            </a:r>
            <a:r>
              <a:rPr lang="sr-Cyrl-RS" sz="1200" b="1" dirty="0">
                <a:solidFill>
                  <a:schemeClr val="accent1"/>
                </a:solidFill>
              </a:rPr>
              <a:t>милиона</a:t>
            </a:r>
            <a:endParaRPr lang="en-US" sz="1200" b="1" dirty="0" smtClean="0">
              <a:solidFill>
                <a:schemeClr val="accent1"/>
              </a:solidFill>
            </a:endParaRPr>
          </a:p>
          <a:p>
            <a:pPr marL="34290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sr-Cyrl-R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 урбаног партнерства Светске банке и Аустрије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sr-Cyrl-RS" sz="1200" b="1" dirty="0" smtClean="0">
                <a:solidFill>
                  <a:schemeClr val="accent1"/>
                </a:solidFill>
              </a:rPr>
              <a:t>ЕУР </a:t>
            </a:r>
            <a:r>
              <a:rPr lang="en-US" sz="1200" b="1" dirty="0" smtClean="0">
                <a:solidFill>
                  <a:schemeClr val="accent1"/>
                </a:solidFill>
              </a:rPr>
              <a:t>0.2 </a:t>
            </a:r>
            <a:r>
              <a:rPr lang="sr-Cyrl-RS" sz="1200" b="1" dirty="0">
                <a:solidFill>
                  <a:schemeClr val="accent1"/>
                </a:solidFill>
              </a:rPr>
              <a:t>милиона</a:t>
            </a:r>
            <a:endParaRPr lang="en-US" sz="1200" b="1" dirty="0" smtClean="0">
              <a:solidFill>
                <a:schemeClr val="accent1"/>
              </a:solidFill>
            </a:endParaRPr>
          </a:p>
          <a:p>
            <a:pPr marL="342900" lvl="0" indent="-3429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sr-Cyrl-R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 Уједињених нација за развој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(UNDP): </a:t>
            </a:r>
            <a:r>
              <a:rPr lang="sr-Cyrl-RS" sz="1200" b="1" dirty="0" smtClean="0">
                <a:solidFill>
                  <a:schemeClr val="accent1"/>
                </a:solidFill>
              </a:rPr>
              <a:t>УСД</a:t>
            </a:r>
            <a:r>
              <a:rPr lang="en-US" sz="1200" b="1" dirty="0" smtClean="0">
                <a:solidFill>
                  <a:schemeClr val="accent1"/>
                </a:solidFill>
              </a:rPr>
              <a:t> 0.5 </a:t>
            </a:r>
            <a:r>
              <a:rPr lang="sr-Cyrl-RS" sz="1200" b="1" dirty="0" smtClean="0">
                <a:solidFill>
                  <a:schemeClr val="accent1"/>
                </a:solidFill>
              </a:rPr>
              <a:t>милиона</a:t>
            </a:r>
            <a:endParaRPr lang="en-US" sz="12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553200" cy="533400"/>
          </a:xfrm>
        </p:spPr>
        <p:txBody>
          <a:bodyPr anchor="t">
            <a:normAutofit fontScale="90000"/>
          </a:bodyPr>
          <a:lstStyle/>
          <a:p>
            <a:pPr lvl="0"/>
            <a:r>
              <a:rPr lang="sr-Cyrl-R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Механизми финансирања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43000"/>
            <a:ext cx="63246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 ће бити финансиран из </a:t>
            </a:r>
            <a:r>
              <a:rPr lang="sr-Cyrl-RS" sz="1400" b="1" dirty="0">
                <a:solidFill>
                  <a:schemeClr val="accent1"/>
                </a:solidFill>
              </a:rPr>
              <a:t>различитих извора бесповратних </a:t>
            </a:r>
            <a:r>
              <a:rPr lang="sr-Cyrl-RS" sz="1400" b="1" dirty="0" smtClean="0">
                <a:solidFill>
                  <a:schemeClr val="accent1"/>
                </a:solidFill>
              </a:rPr>
              <a:t>средстава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sr-Cyrl-R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Главни </a:t>
            </a:r>
            <a:r>
              <a:rPr lang="sr-Cyrl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r-Cyrl-R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сада </a:t>
            </a:r>
            <a:r>
              <a:rPr lang="sr-Cyrl-R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идентификовани извори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2" cstate="print"/>
          <a:srcRect r="53713"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23335677"/>
              </p:ext>
            </p:extLst>
          </p:nvPr>
        </p:nvGraphicFramePr>
        <p:xfrm>
          <a:off x="2286000" y="1905000"/>
          <a:ext cx="3124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3200400" y="2743200"/>
            <a:ext cx="1295400" cy="1295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 smtClean="0"/>
              <a:t>УСД </a:t>
            </a:r>
            <a:r>
              <a:rPr lang="en-US" sz="1300" b="1" smtClean="0"/>
              <a:t>9.0 </a:t>
            </a:r>
            <a:r>
              <a:rPr lang="sr-Cyrl-RS" sz="1300" b="1" dirty="0" smtClean="0"/>
              <a:t>милиона</a:t>
            </a:r>
            <a:endParaRPr lang="en-US" sz="1300" b="1" dirty="0" smtClean="0"/>
          </a:p>
          <a:p>
            <a:pPr algn="ctr"/>
            <a:r>
              <a:rPr lang="sr-Cyrl-RS" sz="1300" b="1" dirty="0" smtClean="0"/>
              <a:t>или</a:t>
            </a:r>
            <a:endParaRPr lang="en-US" sz="1300" b="1" dirty="0" smtClean="0"/>
          </a:p>
          <a:p>
            <a:pPr algn="ctr"/>
            <a:r>
              <a:rPr lang="sr-Cyrl-RS" sz="1300" b="1" dirty="0" smtClean="0"/>
              <a:t>ЕУР </a:t>
            </a:r>
            <a:r>
              <a:rPr lang="en-US" sz="1300" b="1" dirty="0" smtClean="0"/>
              <a:t>8.0 </a:t>
            </a:r>
            <a:r>
              <a:rPr lang="sr-Cyrl-RS" sz="1300" b="1" dirty="0" smtClean="0"/>
              <a:t>милиона</a:t>
            </a:r>
            <a:endParaRPr lang="en-US" sz="13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86000" y="5791200"/>
            <a:ext cx="6324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57200"/>
            <a:ext cx="847059" cy="1676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I:\Serbian National Disaster Risk Management Program\logoti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5903563"/>
            <a:ext cx="3429000" cy="878237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5562600" y="4876800"/>
            <a:ext cx="3048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5638" y="4876800"/>
            <a:ext cx="31335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Укупно идентификовано до сада</a:t>
            </a:r>
            <a:endParaRPr lang="en-US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ЕУР </a:t>
            </a:r>
            <a:r>
              <a:rPr lang="en-US" sz="1500" b="1" dirty="0">
                <a:solidFill>
                  <a:schemeClr val="accent1"/>
                </a:solidFill>
              </a:rPr>
              <a:t>8.0 </a:t>
            </a:r>
            <a:r>
              <a:rPr lang="sr-Cyrl-RS" sz="1500" b="1" dirty="0" smtClean="0">
                <a:solidFill>
                  <a:schemeClr val="accent1"/>
                </a:solidFill>
              </a:rPr>
              <a:t>милиона</a:t>
            </a:r>
            <a:r>
              <a:rPr lang="en-US" sz="1500" b="1" dirty="0" smtClean="0">
                <a:solidFill>
                  <a:schemeClr val="accent1"/>
                </a:solidFill>
              </a:rPr>
              <a:t> </a:t>
            </a:r>
            <a:r>
              <a:rPr lang="sr-Cyrl-RS" sz="1600" b="1" dirty="0">
                <a:solidFill>
                  <a:schemeClr val="accent1"/>
                </a:solidFill>
              </a:rPr>
              <a:t>или</a:t>
            </a:r>
            <a:endParaRPr lang="en-US" sz="1600" dirty="0">
              <a:solidFill>
                <a:schemeClr val="accent1"/>
              </a:solidFill>
            </a:endParaRPr>
          </a:p>
          <a:p>
            <a:pPr algn="ctr"/>
            <a:r>
              <a:rPr lang="sr-Cyrl-RS" sz="1500" b="1" dirty="0" smtClean="0">
                <a:solidFill>
                  <a:schemeClr val="accent1"/>
                </a:solidFill>
              </a:rPr>
              <a:t>УСД</a:t>
            </a:r>
            <a:r>
              <a:rPr lang="en-US" sz="1500" b="1" smtClean="0">
                <a:solidFill>
                  <a:schemeClr val="accent1"/>
                </a:solidFill>
              </a:rPr>
              <a:t> 9.0 </a:t>
            </a:r>
            <a:r>
              <a:rPr lang="sr-Cyrl-RS" sz="1500" b="1" dirty="0" smtClean="0">
                <a:solidFill>
                  <a:schemeClr val="accent1"/>
                </a:solidFill>
              </a:rPr>
              <a:t>милиона</a:t>
            </a: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28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248400" cy="8382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Компоненте Програма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565640"/>
            <a:ext cx="6553200" cy="3505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1 </a:t>
            </a:r>
            <a:r>
              <a:rPr lang="en-US" sz="1500" b="1" dirty="0">
                <a:solidFill>
                  <a:schemeClr val="accent1"/>
                </a:solidFill>
              </a:rPr>
              <a:t>– </a:t>
            </a:r>
            <a:r>
              <a:rPr lang="sr-Cyrl-RS" sz="1500" b="1" dirty="0" smtClean="0">
                <a:solidFill>
                  <a:schemeClr val="accent1"/>
                </a:solidFill>
              </a:rPr>
              <a:t>Изградња </a:t>
            </a:r>
            <a:r>
              <a:rPr lang="sr-Cyrl-RS" sz="1500" b="1" dirty="0">
                <a:solidFill>
                  <a:schemeClr val="accent1"/>
                </a:solidFill>
              </a:rPr>
              <a:t>и развој </a:t>
            </a:r>
            <a:r>
              <a:rPr lang="sr-Cyrl-RS" sz="1500" b="1" dirty="0" smtClean="0">
                <a:solidFill>
                  <a:schemeClr val="accent1"/>
                </a:solidFill>
              </a:rPr>
              <a:t>институција</a:t>
            </a:r>
            <a:r>
              <a:rPr lang="en-US" sz="1500" b="1" dirty="0" smtClean="0">
                <a:solidFill>
                  <a:schemeClr val="accent1"/>
                </a:solidFill>
              </a:rPr>
              <a:t>: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побољшање сарадње међу институцијама, координација, јачање капацитета надлежних институција, итд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2 – </a:t>
            </a:r>
            <a:r>
              <a:rPr lang="sr-Cyrl-RS" sz="1500" b="1" dirty="0" smtClean="0">
                <a:solidFill>
                  <a:schemeClr val="accent1"/>
                </a:solidFill>
              </a:rPr>
              <a:t>Идентификација и праћење ризика везаних за елементарне непогоде</a:t>
            </a:r>
            <a:r>
              <a:rPr lang="en-US" sz="1500" b="1" dirty="0" smtClean="0">
                <a:solidFill>
                  <a:schemeClr val="accent1"/>
                </a:solidFill>
              </a:rPr>
              <a:t>: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прикупљање података, модели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процене 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ризика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побољшање система за праћење и предвиђање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непогода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итд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3 – </a:t>
            </a:r>
            <a:r>
              <a:rPr lang="sr-Cyrl-RS" sz="1500" b="1" dirty="0" smtClean="0">
                <a:solidFill>
                  <a:schemeClr val="accent1"/>
                </a:solidFill>
              </a:rPr>
              <a:t>Структурно и неструктурно смањење ризика</a:t>
            </a:r>
            <a:r>
              <a:rPr lang="en-US" sz="1500" b="1" dirty="0" smtClean="0">
                <a:solidFill>
                  <a:schemeClr val="accent1"/>
                </a:solidFill>
              </a:rPr>
              <a:t>: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активности на превенцији: инвестиције у активну заштиту од поплава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стабилизација приоритетних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клизишта, унапређење грађевинских прописа и праксе, итд.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4 – </a:t>
            </a:r>
            <a:r>
              <a:rPr lang="sr-Cyrl-RS" sz="1500" b="1" dirty="0" smtClean="0">
                <a:solidFill>
                  <a:schemeClr val="accent1"/>
                </a:solidFill>
              </a:rPr>
              <a:t>Системи раног упозоравања и спремности</a:t>
            </a:r>
            <a:r>
              <a:rPr lang="en-US" sz="1500" b="1" dirty="0" smtClean="0">
                <a:solidFill>
                  <a:schemeClr val="accent1"/>
                </a:solidFill>
              </a:rPr>
              <a:t>: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sr-Cyrl-RS" sz="1500" dirty="0" smtClean="0">
                <a:solidFill>
                  <a:schemeClr val="accent1"/>
                </a:solidFill>
              </a:rPr>
              <a:t> 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унапређење система за рано упозоравање и управљање информацијама у ванредним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ситуацијама, едуковање јавности о ризицима од природних катастрофа, итд.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5 – </a:t>
            </a:r>
            <a:r>
              <a:rPr lang="sr-Cyrl-RS" sz="1500" b="1" dirty="0" smtClean="0">
                <a:solidFill>
                  <a:schemeClr val="accent1"/>
                </a:solidFill>
              </a:rPr>
              <a:t>Стратегије финансирања у случају ризика </a:t>
            </a:r>
            <a:r>
              <a:rPr lang="en-US" sz="1500" b="1" dirty="0" smtClean="0">
                <a:solidFill>
                  <a:schemeClr val="accent1"/>
                </a:solidFill>
              </a:rPr>
              <a:t>: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изградња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„риск модела“, 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укључење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аспеката ризика 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финансирање, 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промовисање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осигурања, итд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1"/>
                </a:solidFill>
              </a:rPr>
              <a:t>6 – </a:t>
            </a:r>
            <a:r>
              <a:rPr lang="sr-Cyrl-RS" sz="1500" b="1" dirty="0" smtClean="0">
                <a:solidFill>
                  <a:schemeClr val="accent1"/>
                </a:solidFill>
              </a:rPr>
              <a:t>Ефикасан опоравак</a:t>
            </a:r>
            <a:r>
              <a:rPr lang="en-US" sz="1500" b="1" dirty="0" smtClean="0">
                <a:solidFill>
                  <a:schemeClr val="accent1"/>
                </a:solidFill>
              </a:rPr>
              <a:t>: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примена међународне 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методологије за процену 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штета, планирање одрживе обнове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„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back better</a:t>
            </a:r>
            <a:r>
              <a:rPr lang="sr-Cyrl-R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“, </a:t>
            </a:r>
            <a:r>
              <a:rPr lang="sr-Cyrl-R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итд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2" cstate="print"/>
          <a:srcRect r="53713"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286000" y="1017896"/>
            <a:ext cx="6324600" cy="5029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/>
              <a:t>Компонента</a:t>
            </a:r>
            <a:r>
              <a:rPr lang="en-US" sz="1200" b="1" dirty="0"/>
              <a:t> 1</a:t>
            </a:r>
            <a:r>
              <a:rPr lang="en-US" sz="1200" dirty="0"/>
              <a:t> – </a:t>
            </a:r>
            <a:r>
              <a:rPr lang="sr-Cyrl-RS" sz="1200" dirty="0"/>
              <a:t>Изградња и развој институција</a:t>
            </a:r>
            <a:endParaRPr lang="en-US" sz="1200" dirty="0"/>
          </a:p>
          <a:p>
            <a:pPr algn="ctr"/>
            <a:r>
              <a:rPr lang="sr-Cyrl-RS" sz="1200" dirty="0"/>
              <a:t>кроз компоненте </a:t>
            </a:r>
            <a:r>
              <a:rPr lang="en-US" sz="1200" dirty="0"/>
              <a:t>2-5 </a:t>
            </a:r>
          </a:p>
        </p:txBody>
      </p:sp>
      <p:pic>
        <p:nvPicPr>
          <p:cNvPr id="16" name="Picture 3" descr="I:\Serbian National Disaster Risk Management Program\grb-srbi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47059" cy="1676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I:\Serbian National Disaster Risk Management Program\logo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132163"/>
            <a:ext cx="3429000" cy="878237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2286000" y="6283912"/>
            <a:ext cx="6324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6000" y="2631488"/>
            <a:ext cx="6324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76800" y="1572904"/>
            <a:ext cx="1173482" cy="99060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RS" sz="1000" b="1" dirty="0"/>
              <a:t>Компонента </a:t>
            </a:r>
            <a:r>
              <a:rPr lang="en-US" sz="1000" b="1" dirty="0" smtClean="0"/>
              <a:t>4</a:t>
            </a:r>
            <a:endParaRPr lang="en-US" sz="1000" b="1" dirty="0"/>
          </a:p>
          <a:p>
            <a:pPr algn="ctr"/>
            <a:r>
              <a:rPr lang="sr-Cyrl-RS" sz="1000" dirty="0" smtClean="0"/>
              <a:t>Системи раног упозоравања и спремности</a:t>
            </a:r>
            <a:endParaRPr lang="en-US" sz="1000" dirty="0"/>
          </a:p>
        </p:txBody>
      </p:sp>
      <p:sp>
        <p:nvSpPr>
          <p:cNvPr id="23" name="Rounded Rectangle 22"/>
          <p:cNvSpPr/>
          <p:nvPr/>
        </p:nvSpPr>
        <p:spPr>
          <a:xfrm>
            <a:off x="6172200" y="1572904"/>
            <a:ext cx="1173482" cy="99060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RS" sz="1000" b="1" dirty="0"/>
              <a:t>Компонента </a:t>
            </a:r>
            <a:r>
              <a:rPr lang="en-US" sz="1000" b="1" dirty="0" smtClean="0"/>
              <a:t>5</a:t>
            </a:r>
            <a:endParaRPr lang="en-US" sz="1000" b="1" dirty="0"/>
          </a:p>
          <a:p>
            <a:pPr algn="ctr"/>
            <a:r>
              <a:rPr lang="sr-Cyrl-RS" sz="1000" dirty="0" smtClean="0"/>
              <a:t>Стратегије финансирања у случају ризика</a:t>
            </a:r>
            <a:endParaRPr lang="en-US" sz="1000" dirty="0"/>
          </a:p>
        </p:txBody>
      </p:sp>
      <p:sp>
        <p:nvSpPr>
          <p:cNvPr id="24" name="Rounded Rectangle 23"/>
          <p:cNvSpPr/>
          <p:nvPr/>
        </p:nvSpPr>
        <p:spPr>
          <a:xfrm>
            <a:off x="7437118" y="1572904"/>
            <a:ext cx="1173482" cy="99060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RS" sz="1000" b="1" dirty="0"/>
              <a:t>Компонента </a:t>
            </a:r>
            <a:r>
              <a:rPr lang="en-US" sz="1000" b="1" dirty="0" smtClean="0"/>
              <a:t>6</a:t>
            </a:r>
            <a:endParaRPr lang="en-US" sz="1000" b="1" dirty="0"/>
          </a:p>
          <a:p>
            <a:pPr algn="ctr"/>
            <a:r>
              <a:rPr lang="sr-Cyrl-RS" sz="1000" dirty="0" smtClean="0"/>
              <a:t>Ефикасан опоравак</a:t>
            </a:r>
            <a:endParaRPr lang="en-US" sz="1000" dirty="0"/>
          </a:p>
          <a:p>
            <a:pPr algn="ctr"/>
            <a:endParaRPr lang="en-US" sz="1000" dirty="0"/>
          </a:p>
        </p:txBody>
      </p:sp>
      <p:sp>
        <p:nvSpPr>
          <p:cNvPr id="15" name="Rounded Rectangle 14"/>
          <p:cNvSpPr/>
          <p:nvPr/>
        </p:nvSpPr>
        <p:spPr>
          <a:xfrm>
            <a:off x="2291918" y="914400"/>
            <a:ext cx="6324600" cy="5029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/>
              <a:t>Компонента</a:t>
            </a:r>
            <a:r>
              <a:rPr lang="en-US" sz="1200" b="1" dirty="0"/>
              <a:t> 1</a:t>
            </a:r>
            <a:r>
              <a:rPr lang="en-US" sz="1200" dirty="0"/>
              <a:t> – </a:t>
            </a:r>
            <a:r>
              <a:rPr lang="sr-Cyrl-RS" sz="1200" dirty="0"/>
              <a:t>Изградња и развој институција</a:t>
            </a:r>
            <a:endParaRPr lang="en-US" sz="1200" dirty="0"/>
          </a:p>
          <a:p>
            <a:pPr algn="ctr"/>
            <a:r>
              <a:rPr lang="sr-Cyrl-RS" sz="1200" dirty="0"/>
              <a:t>кроз компоненте </a:t>
            </a:r>
            <a:r>
              <a:rPr lang="en-US" sz="1200" dirty="0"/>
              <a:t>2-5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91918" y="1572904"/>
            <a:ext cx="1173482" cy="99060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RS" sz="1000" b="1" dirty="0" smtClean="0"/>
              <a:t>Компонента </a:t>
            </a:r>
            <a:r>
              <a:rPr lang="en-US" sz="1000" b="1" dirty="0" smtClean="0"/>
              <a:t>2</a:t>
            </a:r>
          </a:p>
          <a:p>
            <a:pPr algn="ctr"/>
            <a:r>
              <a:rPr lang="sr-Cyrl-RS" sz="1000" dirty="0" smtClean="0"/>
              <a:t>Идентифика-ција и </a:t>
            </a:r>
            <a:r>
              <a:rPr lang="sr-Cyrl-RS" sz="1000" dirty="0"/>
              <a:t>праћење ризика </a:t>
            </a:r>
            <a:r>
              <a:rPr lang="sr-Cyrl-RS" sz="1000" dirty="0" smtClean="0"/>
              <a:t>од  елем. непогода</a:t>
            </a:r>
            <a:endParaRPr lang="en-US" sz="1000" dirty="0"/>
          </a:p>
        </p:txBody>
      </p:sp>
      <p:sp>
        <p:nvSpPr>
          <p:cNvPr id="20" name="Rounded Rectangle 19"/>
          <p:cNvSpPr/>
          <p:nvPr/>
        </p:nvSpPr>
        <p:spPr>
          <a:xfrm>
            <a:off x="3587318" y="1572904"/>
            <a:ext cx="1173482" cy="99060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RS" sz="1000" b="1" dirty="0"/>
              <a:t>Компонента </a:t>
            </a:r>
            <a:r>
              <a:rPr lang="en-US" sz="1000" b="1" dirty="0" smtClean="0"/>
              <a:t>3</a:t>
            </a:r>
            <a:endParaRPr lang="en-US" sz="1000" b="1" dirty="0"/>
          </a:p>
          <a:p>
            <a:pPr algn="ctr"/>
            <a:r>
              <a:rPr lang="sr-Cyrl-RS" sz="1000" dirty="0"/>
              <a:t>Структурно и неструктурно смањење ризика</a:t>
            </a:r>
          </a:p>
        </p:txBody>
      </p:sp>
    </p:spTree>
    <p:extLst>
      <p:ext uri="{BB962C8B-B14F-4D97-AF65-F5344CB8AC3E}">
        <p14:creationId xmlns:p14="http://schemas.microsoft.com/office/powerpoint/2010/main" val="28116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Serbian National Disaster Risk Management Program\fotke\rtr3pgom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304800"/>
            <a:ext cx="9143999" cy="5786845"/>
          </a:xfrm>
          <a:prstGeom prst="rect">
            <a:avLst/>
          </a:prstGeom>
          <a:noFill/>
        </p:spPr>
      </p:pic>
      <p:pic>
        <p:nvPicPr>
          <p:cNvPr id="3" name="Picture 5" descr="I:\Serbian National Disaster Risk Management Program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385"/>
          </a:xfrm>
          <a:prstGeom prst="rect">
            <a:avLst/>
          </a:prstGeom>
          <a:noFill/>
        </p:spPr>
      </p:pic>
      <p:pic>
        <p:nvPicPr>
          <p:cNvPr id="4" name="Picture 5" descr="I:\Serbian National Disaster Risk Management Program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5751615"/>
            <a:ext cx="9144000" cy="110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Serbian National Disaster Risk Management Program\fotke\ima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927" r="22238"/>
          <a:stretch>
            <a:fillRect/>
          </a:stretch>
        </p:blipFill>
        <p:spPr bwMode="auto">
          <a:xfrm>
            <a:off x="1752600" y="0"/>
            <a:ext cx="7391400" cy="6858000"/>
          </a:xfrm>
          <a:prstGeom prst="rect">
            <a:avLst/>
          </a:prstGeom>
          <a:noFill/>
        </p:spPr>
      </p:pic>
      <p:pic>
        <p:nvPicPr>
          <p:cNvPr id="7" name="Picture 2" descr="I:\Kancelarija za pomoc i obnovu poplavljenih podrucja - POZIVNICA\Pozivnica - Save the date-eng.jpg"/>
          <p:cNvPicPr>
            <a:picLocks noChangeAspect="1" noChangeArrowheads="1"/>
          </p:cNvPicPr>
          <p:nvPr/>
        </p:nvPicPr>
        <p:blipFill>
          <a:blip r:embed="rId3" cstate="print"/>
          <a:srcRect r="53713"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:\Serbian National Disaster Risk Management Program\fotke\flood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4"/>
          <a:stretch>
            <a:fillRect/>
          </a:stretch>
        </p:blipFill>
        <p:spPr bwMode="auto">
          <a:xfrm flipH="1">
            <a:off x="0" y="1066800"/>
            <a:ext cx="9144000" cy="4724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1066800"/>
            <a:ext cx="9144000" cy="4724400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I:\Serbian National Disaster Risk Management Program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385"/>
          </a:xfrm>
          <a:prstGeom prst="rect">
            <a:avLst/>
          </a:prstGeom>
          <a:noFill/>
        </p:spPr>
      </p:pic>
      <p:pic>
        <p:nvPicPr>
          <p:cNvPr id="9" name="Picture 5" descr="I:\Serbian National Disaster Risk Management Program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5751615"/>
            <a:ext cx="9144000" cy="11063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0" y="2286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7200" b="1" dirty="0" smtClean="0">
                <a:solidFill>
                  <a:schemeClr val="bg1"/>
                </a:solidFill>
              </a:rPr>
              <a:t>ХВАЛА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172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i="1" dirty="0">
                <a:solidFill>
                  <a:schemeClr val="bg1"/>
                </a:solidFill>
              </a:rPr>
              <a:t>Београд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sr-Cyrl-RS" sz="1400" i="1" dirty="0" smtClean="0">
                <a:solidFill>
                  <a:schemeClr val="bg1"/>
                </a:solidFill>
              </a:rPr>
              <a:t>4. март 2015. 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689</Words>
  <Application>Microsoft Office PowerPoint</Application>
  <PresentationFormat>On-screen Show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Национални програм управљања ризиком од елементарних непогода  </vt:lpstr>
      <vt:lpstr>PowerPoint Presentation</vt:lpstr>
      <vt:lpstr>     Циљ Програма</vt:lpstr>
      <vt:lpstr>       Структура Програма</vt:lpstr>
      <vt:lpstr>Механизми финансирања </vt:lpstr>
      <vt:lpstr>Компоненте Програма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Serbian National Disaster Risk Management Program</dc:title>
  <dc:creator>Joaquin Toro</dc:creator>
  <cp:lastModifiedBy>Korisnik</cp:lastModifiedBy>
  <cp:revision>96</cp:revision>
  <cp:lastPrinted>2015-03-02T10:12:18Z</cp:lastPrinted>
  <dcterms:created xsi:type="dcterms:W3CDTF">2014-12-11T22:05:20Z</dcterms:created>
  <dcterms:modified xsi:type="dcterms:W3CDTF">2015-03-03T18:02:41Z</dcterms:modified>
</cp:coreProperties>
</file>